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b="def" i="def"/>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b="def" i="def"/>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b="def" i="def"/>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Shape 116"/>
          <p:cNvSpPr/>
          <p:nvPr>
            <p:ph type="sldImg"/>
          </p:nvPr>
        </p:nvSpPr>
        <p:spPr>
          <a:xfrm>
            <a:off x="1143000" y="685800"/>
            <a:ext cx="4572000" cy="3429000"/>
          </a:xfrm>
          <a:prstGeom prst="rect">
            <a:avLst/>
          </a:prstGeom>
        </p:spPr>
        <p:txBody>
          <a:bodyPr/>
          <a:lstStyle/>
          <a:p>
            <a:pPr/>
          </a:p>
        </p:txBody>
      </p:sp>
      <p:sp>
        <p:nvSpPr>
          <p:cNvPr id="117" name="Shape 117"/>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le &amp; Subtitle">
    <p:spTree>
      <p:nvGrpSpPr>
        <p:cNvPr id="1" name=""/>
        <p:cNvGrpSpPr/>
        <p:nvPr/>
      </p:nvGrpSpPr>
      <p:grpSpPr>
        <a:xfrm>
          <a:off x="0" y="0"/>
          <a:ext cx="0" cy="0"/>
          <a:chOff x="0" y="0"/>
          <a:chExt cx="0" cy="0"/>
        </a:xfrm>
      </p:grpSpPr>
      <p:sp>
        <p:nvSpPr>
          <p:cNvPr id="11" name="Titolo Testo"/>
          <p:cNvSpPr txBox="1"/>
          <p:nvPr>
            <p:ph type="title"/>
          </p:nvPr>
        </p:nvSpPr>
        <p:spPr>
          <a:xfrm>
            <a:off x="1270000" y="1638300"/>
            <a:ext cx="10464800" cy="3302000"/>
          </a:xfrm>
          <a:prstGeom prst="rect">
            <a:avLst/>
          </a:prstGeom>
        </p:spPr>
        <p:txBody>
          <a:bodyPr anchor="b"/>
          <a:lstStyle>
            <a:lvl1pPr>
              <a:defRPr>
                <a:solidFill>
                  <a:schemeClr val="accent6">
                    <a:lumOff val="-8741"/>
                  </a:schemeClr>
                </a:solidFill>
                <a:latin typeface="Gill Sans"/>
                <a:ea typeface="Gill Sans"/>
                <a:cs typeface="Gill Sans"/>
                <a:sym typeface="Gill Sans"/>
              </a:defRPr>
            </a:lvl1pPr>
          </a:lstStyle>
          <a:p>
            <a:pPr/>
            <a:r>
              <a:t>Titolo Testo</a:t>
            </a:r>
          </a:p>
        </p:txBody>
      </p:sp>
      <p:sp>
        <p:nvSpPr>
          <p:cNvPr id="12" name="Corpo livello uno…"/>
          <p:cNvSpPr txBox="1"/>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solidFill>
                  <a:schemeClr val="accent6">
                    <a:lumOff val="-8741"/>
                  </a:schemeClr>
                </a:solidFill>
                <a:latin typeface="Gill Sans"/>
                <a:ea typeface="Gill Sans"/>
                <a:cs typeface="Gill Sans"/>
                <a:sym typeface="Gill Sans"/>
              </a:defRPr>
            </a:lvl1pPr>
            <a:lvl2pPr marL="0" indent="228600" algn="ctr">
              <a:spcBef>
                <a:spcPts val="0"/>
              </a:spcBef>
              <a:buSzTx/>
              <a:buNone/>
              <a:defRPr sz="3200">
                <a:solidFill>
                  <a:schemeClr val="accent6">
                    <a:lumOff val="-8741"/>
                  </a:schemeClr>
                </a:solidFill>
                <a:latin typeface="Gill Sans"/>
                <a:ea typeface="Gill Sans"/>
                <a:cs typeface="Gill Sans"/>
                <a:sym typeface="Gill Sans"/>
              </a:defRPr>
            </a:lvl2pPr>
            <a:lvl3pPr marL="0" indent="457200" algn="ctr">
              <a:spcBef>
                <a:spcPts val="0"/>
              </a:spcBef>
              <a:buSzTx/>
              <a:buNone/>
              <a:defRPr sz="3200">
                <a:solidFill>
                  <a:schemeClr val="accent6">
                    <a:lumOff val="-8741"/>
                  </a:schemeClr>
                </a:solidFill>
                <a:latin typeface="Gill Sans"/>
                <a:ea typeface="Gill Sans"/>
                <a:cs typeface="Gill Sans"/>
                <a:sym typeface="Gill Sans"/>
              </a:defRPr>
            </a:lvl3pPr>
            <a:lvl4pPr marL="0" indent="685800" algn="ctr">
              <a:spcBef>
                <a:spcPts val="0"/>
              </a:spcBef>
              <a:buSzTx/>
              <a:buNone/>
              <a:defRPr sz="3200">
                <a:solidFill>
                  <a:schemeClr val="accent6">
                    <a:lumOff val="-8741"/>
                  </a:schemeClr>
                </a:solidFill>
                <a:latin typeface="Gill Sans"/>
                <a:ea typeface="Gill Sans"/>
                <a:cs typeface="Gill Sans"/>
                <a:sym typeface="Gill Sans"/>
              </a:defRPr>
            </a:lvl4pPr>
            <a:lvl5pPr marL="0" indent="914400" algn="ctr">
              <a:spcBef>
                <a:spcPts val="0"/>
              </a:spcBef>
              <a:buSzTx/>
              <a:buNone/>
              <a:defRPr sz="3200">
                <a:solidFill>
                  <a:schemeClr val="accent6">
                    <a:lumOff val="-8741"/>
                  </a:schemeClr>
                </a:solidFill>
                <a:latin typeface="Gill Sans"/>
                <a:ea typeface="Gill Sans"/>
                <a:cs typeface="Gill Sans"/>
                <a:sym typeface="Gill Sans"/>
              </a:defRPr>
            </a:lvl5pPr>
          </a:lstStyle>
          <a:p>
            <a:pPr/>
            <a:r>
              <a:t>Corpo livello uno</a:t>
            </a:r>
          </a:p>
          <a:p>
            <a:pPr lvl="1"/>
            <a:r>
              <a:t>Corpo livello due</a:t>
            </a:r>
          </a:p>
          <a:p>
            <a:pPr lvl="2"/>
            <a:r>
              <a:t>Corpo livello tre</a:t>
            </a:r>
          </a:p>
          <a:p>
            <a:pPr lvl="3"/>
            <a:r>
              <a:t>Corpo livello quattro</a:t>
            </a:r>
          </a:p>
          <a:p>
            <a:pPr lvl="4"/>
            <a:r>
              <a:t>Corpo livello cinque</a:t>
            </a:r>
          </a:p>
        </p:txBody>
      </p:sp>
      <p:sp>
        <p:nvSpPr>
          <p:cNvPr id="13"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Quote">
    <p:spTree>
      <p:nvGrpSpPr>
        <p:cNvPr id="1" name=""/>
        <p:cNvGrpSpPr/>
        <p:nvPr/>
      </p:nvGrpSpPr>
      <p:grpSpPr>
        <a:xfrm>
          <a:off x="0" y="0"/>
          <a:ext cx="0" cy="0"/>
          <a:chOff x="0" y="0"/>
          <a:chExt cx="0" cy="0"/>
        </a:xfrm>
      </p:grpSpPr>
      <p:sp>
        <p:nvSpPr>
          <p:cNvPr id="93" name="–Johnny Appleseed"/>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pPr/>
            <a:r>
              <a:t>–Johnny Appleseed</a:t>
            </a:r>
          </a:p>
        </p:txBody>
      </p:sp>
      <p:sp>
        <p:nvSpPr>
          <p:cNvPr id="94" name="“Type a quote here.”"/>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pPr/>
            <a:r>
              <a:t>“Type a quote here.” </a:t>
            </a:r>
          </a:p>
        </p:txBody>
      </p:sp>
      <p:sp>
        <p:nvSpPr>
          <p:cNvPr id="95"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Photo">
    <p:spTree>
      <p:nvGrpSpPr>
        <p:cNvPr id="1" name=""/>
        <p:cNvGrpSpPr/>
        <p:nvPr/>
      </p:nvGrpSpPr>
      <p:grpSpPr>
        <a:xfrm>
          <a:off x="0" y="0"/>
          <a:ext cx="0" cy="0"/>
          <a:chOff x="0" y="0"/>
          <a:chExt cx="0" cy="0"/>
        </a:xfrm>
      </p:grpSpPr>
      <p:sp>
        <p:nvSpPr>
          <p:cNvPr id="102" name="Immagine"/>
          <p:cNvSpPr/>
          <p:nvPr>
            <p:ph type="pic" idx="13"/>
          </p:nvPr>
        </p:nvSpPr>
        <p:spPr>
          <a:xfrm>
            <a:off x="0" y="0"/>
            <a:ext cx="13004800" cy="9753600"/>
          </a:xfrm>
          <a:prstGeom prst="rect">
            <a:avLst/>
          </a:prstGeom>
        </p:spPr>
        <p:txBody>
          <a:bodyPr lIns="91439" tIns="45719" rIns="91439" bIns="45719" anchor="t">
            <a:noAutofit/>
          </a:bodyPr>
          <a:lstStyle/>
          <a:p>
            <a:pPr/>
          </a:p>
        </p:txBody>
      </p:sp>
      <p:sp>
        <p:nvSpPr>
          <p:cNvPr id="103"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type="tx" showMasterSp="1" showMasterPhAnim="1">
  <p:cSld name="Blank">
    <p:spTree>
      <p:nvGrpSpPr>
        <p:cNvPr id="1" name=""/>
        <p:cNvGrpSpPr/>
        <p:nvPr/>
      </p:nvGrpSpPr>
      <p:grpSpPr>
        <a:xfrm>
          <a:off x="0" y="0"/>
          <a:ext cx="0" cy="0"/>
          <a:chOff x="0" y="0"/>
          <a:chExt cx="0" cy="0"/>
        </a:xfrm>
      </p:grpSpPr>
      <p:sp>
        <p:nvSpPr>
          <p:cNvPr id="110"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Photo - Horizontal">
    <p:spTree>
      <p:nvGrpSpPr>
        <p:cNvPr id="1" name=""/>
        <p:cNvGrpSpPr/>
        <p:nvPr/>
      </p:nvGrpSpPr>
      <p:grpSpPr>
        <a:xfrm>
          <a:off x="0" y="0"/>
          <a:ext cx="0" cy="0"/>
          <a:chOff x="0" y="0"/>
          <a:chExt cx="0" cy="0"/>
        </a:xfrm>
      </p:grpSpPr>
      <p:sp>
        <p:nvSpPr>
          <p:cNvPr id="20" name="Immagine"/>
          <p:cNvSpPr/>
          <p:nvPr>
            <p:ph type="pic" idx="13"/>
          </p:nvPr>
        </p:nvSpPr>
        <p:spPr>
          <a:xfrm>
            <a:off x="1606550" y="635000"/>
            <a:ext cx="9779000" cy="5918200"/>
          </a:xfrm>
          <a:prstGeom prst="rect">
            <a:avLst/>
          </a:prstGeom>
        </p:spPr>
        <p:txBody>
          <a:bodyPr lIns="91439" tIns="45719" rIns="91439" bIns="45719" anchor="t">
            <a:noAutofit/>
          </a:bodyPr>
          <a:lstStyle/>
          <a:p>
            <a:pPr/>
          </a:p>
        </p:txBody>
      </p:sp>
      <p:sp>
        <p:nvSpPr>
          <p:cNvPr id="21" name="Titolo Testo"/>
          <p:cNvSpPr txBox="1"/>
          <p:nvPr>
            <p:ph type="title"/>
          </p:nvPr>
        </p:nvSpPr>
        <p:spPr>
          <a:xfrm>
            <a:off x="1270000" y="6718300"/>
            <a:ext cx="10464800" cy="1422400"/>
          </a:xfrm>
          <a:prstGeom prst="rect">
            <a:avLst/>
          </a:prstGeom>
        </p:spPr>
        <p:txBody>
          <a:bodyPr anchor="b"/>
          <a:lstStyle>
            <a:lvl1pPr>
              <a:defRPr>
                <a:latin typeface="Gill Sans"/>
                <a:ea typeface="Gill Sans"/>
                <a:cs typeface="Gill Sans"/>
                <a:sym typeface="Gill Sans"/>
              </a:defRPr>
            </a:lvl1pPr>
          </a:lstStyle>
          <a:p>
            <a:pPr/>
            <a:r>
              <a:t>Titolo Testo</a:t>
            </a:r>
          </a:p>
        </p:txBody>
      </p:sp>
      <p:sp>
        <p:nvSpPr>
          <p:cNvPr id="22" name="Corpo livello uno…"/>
          <p:cNvSpPr txBox="1"/>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pPr/>
            <a:r>
              <a:t>Corpo livello uno</a:t>
            </a:r>
          </a:p>
          <a:p>
            <a:pPr lvl="1"/>
            <a:r>
              <a:t>Corpo livello due</a:t>
            </a:r>
          </a:p>
          <a:p>
            <a:pPr lvl="2"/>
            <a:r>
              <a:t>Corpo livello tre</a:t>
            </a:r>
          </a:p>
          <a:p>
            <a:pPr lvl="3"/>
            <a:r>
              <a:t>Corpo livello quattro</a:t>
            </a:r>
          </a:p>
          <a:p>
            <a:pPr lvl="4"/>
            <a:r>
              <a:t>Corpo livello cinque</a:t>
            </a:r>
          </a:p>
        </p:txBody>
      </p:sp>
      <p:sp>
        <p:nvSpPr>
          <p:cNvPr id="23" name="Numero diapositiva"/>
          <p:cNvSpPr txBox="1"/>
          <p:nvPr>
            <p:ph type="sldNum" sz="quarter" idx="2"/>
          </p:nvPr>
        </p:nvSpPr>
        <p:spPr>
          <a:xfrm>
            <a:off x="6311798" y="9245600"/>
            <a:ext cx="368504" cy="381000"/>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Title - Center">
    <p:spTree>
      <p:nvGrpSpPr>
        <p:cNvPr id="1" name=""/>
        <p:cNvGrpSpPr/>
        <p:nvPr/>
      </p:nvGrpSpPr>
      <p:grpSpPr>
        <a:xfrm>
          <a:off x="0" y="0"/>
          <a:ext cx="0" cy="0"/>
          <a:chOff x="0" y="0"/>
          <a:chExt cx="0" cy="0"/>
        </a:xfrm>
      </p:grpSpPr>
      <p:sp>
        <p:nvSpPr>
          <p:cNvPr id="30" name="Titolo Testo"/>
          <p:cNvSpPr txBox="1"/>
          <p:nvPr>
            <p:ph type="title"/>
          </p:nvPr>
        </p:nvSpPr>
        <p:spPr>
          <a:xfrm>
            <a:off x="1270000" y="3225800"/>
            <a:ext cx="10464800" cy="3302000"/>
          </a:xfrm>
          <a:prstGeom prst="rect">
            <a:avLst/>
          </a:prstGeom>
        </p:spPr>
        <p:txBody>
          <a:bodyPr/>
          <a:lstStyle/>
          <a:p>
            <a:pPr/>
            <a:r>
              <a:t>Titolo Testo</a:t>
            </a:r>
          </a:p>
        </p:txBody>
      </p:sp>
      <p:sp>
        <p:nvSpPr>
          <p:cNvPr id="31"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Photo - Vertical">
    <p:spTree>
      <p:nvGrpSpPr>
        <p:cNvPr id="1" name=""/>
        <p:cNvGrpSpPr/>
        <p:nvPr/>
      </p:nvGrpSpPr>
      <p:grpSpPr>
        <a:xfrm>
          <a:off x="0" y="0"/>
          <a:ext cx="0" cy="0"/>
          <a:chOff x="0" y="0"/>
          <a:chExt cx="0" cy="0"/>
        </a:xfrm>
      </p:grpSpPr>
      <p:sp>
        <p:nvSpPr>
          <p:cNvPr id="38" name="Immagine"/>
          <p:cNvSpPr/>
          <p:nvPr>
            <p:ph type="pic" sz="half" idx="13"/>
          </p:nvPr>
        </p:nvSpPr>
        <p:spPr>
          <a:xfrm>
            <a:off x="6718300" y="635000"/>
            <a:ext cx="5334000" cy="8229600"/>
          </a:xfrm>
          <a:prstGeom prst="rect">
            <a:avLst/>
          </a:prstGeom>
        </p:spPr>
        <p:txBody>
          <a:bodyPr lIns="91439" tIns="45719" rIns="91439" bIns="45719" anchor="t">
            <a:noAutofit/>
          </a:bodyPr>
          <a:lstStyle/>
          <a:p>
            <a:pPr/>
          </a:p>
        </p:txBody>
      </p:sp>
      <p:sp>
        <p:nvSpPr>
          <p:cNvPr id="39" name="Titolo Testo"/>
          <p:cNvSpPr txBox="1"/>
          <p:nvPr>
            <p:ph type="title"/>
          </p:nvPr>
        </p:nvSpPr>
        <p:spPr>
          <a:xfrm>
            <a:off x="952500" y="635000"/>
            <a:ext cx="5334000" cy="3987800"/>
          </a:xfrm>
          <a:prstGeom prst="rect">
            <a:avLst/>
          </a:prstGeom>
        </p:spPr>
        <p:txBody>
          <a:bodyPr anchor="b"/>
          <a:lstStyle>
            <a:lvl1pPr>
              <a:defRPr sz="6000">
                <a:solidFill>
                  <a:schemeClr val="accent1">
                    <a:hueOff val="273561"/>
                    <a:satOff val="2937"/>
                    <a:lumOff val="-22233"/>
                  </a:schemeClr>
                </a:solidFill>
                <a:latin typeface="Gill Sans"/>
                <a:ea typeface="Gill Sans"/>
                <a:cs typeface="Gill Sans"/>
                <a:sym typeface="Gill Sans"/>
              </a:defRPr>
            </a:lvl1pPr>
          </a:lstStyle>
          <a:p>
            <a:pPr/>
            <a:r>
              <a:t>Titolo Testo</a:t>
            </a:r>
          </a:p>
        </p:txBody>
      </p:sp>
      <p:sp>
        <p:nvSpPr>
          <p:cNvPr id="40" name="Corpo livello uno…"/>
          <p:cNvSpPr txBox="1"/>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solidFill>
                  <a:schemeClr val="accent6">
                    <a:lumOff val="-8741"/>
                  </a:schemeClr>
                </a:solidFill>
                <a:latin typeface="Gill Sans"/>
                <a:ea typeface="Gill Sans"/>
                <a:cs typeface="Gill Sans"/>
                <a:sym typeface="Gill Sans"/>
              </a:defRPr>
            </a:lvl1pPr>
            <a:lvl2pPr marL="0" indent="228600" algn="ctr">
              <a:spcBef>
                <a:spcPts val="0"/>
              </a:spcBef>
              <a:buSzTx/>
              <a:buNone/>
              <a:defRPr sz="3200">
                <a:solidFill>
                  <a:schemeClr val="accent6">
                    <a:lumOff val="-8741"/>
                  </a:schemeClr>
                </a:solidFill>
                <a:latin typeface="Gill Sans"/>
                <a:ea typeface="Gill Sans"/>
                <a:cs typeface="Gill Sans"/>
                <a:sym typeface="Gill Sans"/>
              </a:defRPr>
            </a:lvl2pPr>
            <a:lvl3pPr marL="0" indent="457200" algn="ctr">
              <a:spcBef>
                <a:spcPts val="0"/>
              </a:spcBef>
              <a:buSzTx/>
              <a:buNone/>
              <a:defRPr sz="3200">
                <a:solidFill>
                  <a:schemeClr val="accent6">
                    <a:lumOff val="-8741"/>
                  </a:schemeClr>
                </a:solidFill>
                <a:latin typeface="Gill Sans"/>
                <a:ea typeface="Gill Sans"/>
                <a:cs typeface="Gill Sans"/>
                <a:sym typeface="Gill Sans"/>
              </a:defRPr>
            </a:lvl3pPr>
            <a:lvl4pPr marL="0" indent="685800" algn="ctr">
              <a:spcBef>
                <a:spcPts val="0"/>
              </a:spcBef>
              <a:buSzTx/>
              <a:buNone/>
              <a:defRPr sz="3200">
                <a:solidFill>
                  <a:schemeClr val="accent6">
                    <a:lumOff val="-8741"/>
                  </a:schemeClr>
                </a:solidFill>
                <a:latin typeface="Gill Sans"/>
                <a:ea typeface="Gill Sans"/>
                <a:cs typeface="Gill Sans"/>
                <a:sym typeface="Gill Sans"/>
              </a:defRPr>
            </a:lvl4pPr>
            <a:lvl5pPr marL="0" indent="914400" algn="ctr">
              <a:spcBef>
                <a:spcPts val="0"/>
              </a:spcBef>
              <a:buSzTx/>
              <a:buNone/>
              <a:defRPr sz="3200">
                <a:solidFill>
                  <a:schemeClr val="accent6">
                    <a:lumOff val="-8741"/>
                  </a:schemeClr>
                </a:solidFill>
                <a:latin typeface="Gill Sans"/>
                <a:ea typeface="Gill Sans"/>
                <a:cs typeface="Gill Sans"/>
                <a:sym typeface="Gill Sans"/>
              </a:defRPr>
            </a:lvl5pPr>
          </a:lstStyle>
          <a:p>
            <a:pPr/>
            <a:r>
              <a:t>Corpo livello uno</a:t>
            </a:r>
          </a:p>
          <a:p>
            <a:pPr lvl="1"/>
            <a:r>
              <a:t>Corpo livello due</a:t>
            </a:r>
          </a:p>
          <a:p>
            <a:pPr lvl="2"/>
            <a:r>
              <a:t>Corpo livello tre</a:t>
            </a:r>
          </a:p>
          <a:p>
            <a:pPr lvl="3"/>
            <a:r>
              <a:t>Corpo livello quattro</a:t>
            </a:r>
          </a:p>
          <a:p>
            <a:pPr lvl="4"/>
            <a:r>
              <a:t>Corpo livello cinque</a:t>
            </a:r>
          </a:p>
        </p:txBody>
      </p:sp>
      <p:sp>
        <p:nvSpPr>
          <p:cNvPr id="41"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Title - Top">
    <p:spTree>
      <p:nvGrpSpPr>
        <p:cNvPr id="1" name=""/>
        <p:cNvGrpSpPr/>
        <p:nvPr/>
      </p:nvGrpSpPr>
      <p:grpSpPr>
        <a:xfrm>
          <a:off x="0" y="0"/>
          <a:ext cx="0" cy="0"/>
          <a:chOff x="0" y="0"/>
          <a:chExt cx="0" cy="0"/>
        </a:xfrm>
      </p:grpSpPr>
      <p:sp>
        <p:nvSpPr>
          <p:cNvPr id="48" name="Titolo Testo"/>
          <p:cNvSpPr txBox="1"/>
          <p:nvPr>
            <p:ph type="title"/>
          </p:nvPr>
        </p:nvSpPr>
        <p:spPr>
          <a:prstGeom prst="rect">
            <a:avLst/>
          </a:prstGeom>
        </p:spPr>
        <p:txBody>
          <a:bodyPr/>
          <a:lstStyle/>
          <a:p>
            <a:pPr/>
            <a:r>
              <a:t>Titolo Testo</a:t>
            </a:r>
          </a:p>
        </p:txBody>
      </p:sp>
      <p:sp>
        <p:nvSpPr>
          <p:cNvPr id="49"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Title &amp; Bullets">
    <p:spTree>
      <p:nvGrpSpPr>
        <p:cNvPr id="1" name=""/>
        <p:cNvGrpSpPr/>
        <p:nvPr/>
      </p:nvGrpSpPr>
      <p:grpSpPr>
        <a:xfrm>
          <a:off x="0" y="0"/>
          <a:ext cx="0" cy="0"/>
          <a:chOff x="0" y="0"/>
          <a:chExt cx="0" cy="0"/>
        </a:xfrm>
      </p:grpSpPr>
      <p:sp>
        <p:nvSpPr>
          <p:cNvPr id="56" name="Titolo Testo"/>
          <p:cNvSpPr txBox="1"/>
          <p:nvPr>
            <p:ph type="title"/>
          </p:nvPr>
        </p:nvSpPr>
        <p:spPr>
          <a:prstGeom prst="rect">
            <a:avLst/>
          </a:prstGeom>
        </p:spPr>
        <p:txBody>
          <a:bodyPr/>
          <a:lstStyle/>
          <a:p>
            <a:pPr/>
            <a:r>
              <a:t>Titolo Testo</a:t>
            </a:r>
          </a:p>
        </p:txBody>
      </p:sp>
      <p:sp>
        <p:nvSpPr>
          <p:cNvPr id="57" name="Corpo livello uno…"/>
          <p:cNvSpPr txBox="1"/>
          <p:nvPr>
            <p:ph type="body" idx="1"/>
          </p:nvPr>
        </p:nvSpPr>
        <p:spPr>
          <a:prstGeom prst="rect">
            <a:avLst/>
          </a:prstGeom>
        </p:spPr>
        <p:txBody>
          <a:bodyPr/>
          <a:lstStyle/>
          <a:p>
            <a:pPr/>
            <a:r>
              <a:t>Corpo livello uno</a:t>
            </a:r>
          </a:p>
          <a:p>
            <a:pPr lvl="1"/>
            <a:r>
              <a:t>Corpo livello due</a:t>
            </a:r>
          </a:p>
          <a:p>
            <a:pPr lvl="2"/>
            <a:r>
              <a:t>Corpo livello tre</a:t>
            </a:r>
          </a:p>
          <a:p>
            <a:pPr lvl="3"/>
            <a:r>
              <a:t>Corpo livello quattro</a:t>
            </a:r>
          </a:p>
          <a:p>
            <a:pPr lvl="4"/>
            <a:r>
              <a:t>Corpo livello cinque</a:t>
            </a:r>
          </a:p>
        </p:txBody>
      </p:sp>
      <p:sp>
        <p:nvSpPr>
          <p:cNvPr id="58"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Title, Bullets &amp; Photo">
    <p:spTree>
      <p:nvGrpSpPr>
        <p:cNvPr id="1" name=""/>
        <p:cNvGrpSpPr/>
        <p:nvPr/>
      </p:nvGrpSpPr>
      <p:grpSpPr>
        <a:xfrm>
          <a:off x="0" y="0"/>
          <a:ext cx="0" cy="0"/>
          <a:chOff x="0" y="0"/>
          <a:chExt cx="0" cy="0"/>
        </a:xfrm>
      </p:grpSpPr>
      <p:sp>
        <p:nvSpPr>
          <p:cNvPr id="65" name="Immagine"/>
          <p:cNvSpPr/>
          <p:nvPr>
            <p:ph type="pic" sz="half" idx="13"/>
          </p:nvPr>
        </p:nvSpPr>
        <p:spPr>
          <a:xfrm>
            <a:off x="6718300" y="2603500"/>
            <a:ext cx="5334000" cy="6286500"/>
          </a:xfrm>
          <a:prstGeom prst="rect">
            <a:avLst/>
          </a:prstGeom>
        </p:spPr>
        <p:txBody>
          <a:bodyPr lIns="91439" tIns="45719" rIns="91439" bIns="45719" anchor="t">
            <a:noAutofit/>
          </a:bodyPr>
          <a:lstStyle/>
          <a:p>
            <a:pPr/>
          </a:p>
        </p:txBody>
      </p:sp>
      <p:sp>
        <p:nvSpPr>
          <p:cNvPr id="66" name="Titolo Testo"/>
          <p:cNvSpPr txBox="1"/>
          <p:nvPr>
            <p:ph type="title"/>
          </p:nvPr>
        </p:nvSpPr>
        <p:spPr>
          <a:prstGeom prst="rect">
            <a:avLst/>
          </a:prstGeom>
        </p:spPr>
        <p:txBody>
          <a:bodyPr/>
          <a:lstStyle/>
          <a:p>
            <a:pPr/>
            <a:r>
              <a:t>Titolo Testo</a:t>
            </a:r>
          </a:p>
        </p:txBody>
      </p:sp>
      <p:sp>
        <p:nvSpPr>
          <p:cNvPr id="67" name="Corpo livello uno…"/>
          <p:cNvSpPr txBox="1"/>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pPr/>
            <a:r>
              <a:t>Corpo livello uno</a:t>
            </a:r>
          </a:p>
          <a:p>
            <a:pPr lvl="1"/>
            <a:r>
              <a:t>Corpo livello due</a:t>
            </a:r>
          </a:p>
          <a:p>
            <a:pPr lvl="2"/>
            <a:r>
              <a:t>Corpo livello tre</a:t>
            </a:r>
          </a:p>
          <a:p>
            <a:pPr lvl="3"/>
            <a:r>
              <a:t>Corpo livello quattro</a:t>
            </a:r>
          </a:p>
          <a:p>
            <a:pPr lvl="4"/>
            <a:r>
              <a:t>Corpo livello cinque</a:t>
            </a:r>
          </a:p>
        </p:txBody>
      </p:sp>
      <p:sp>
        <p:nvSpPr>
          <p:cNvPr id="68"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Bullets">
    <p:spTree>
      <p:nvGrpSpPr>
        <p:cNvPr id="1" name=""/>
        <p:cNvGrpSpPr/>
        <p:nvPr/>
      </p:nvGrpSpPr>
      <p:grpSpPr>
        <a:xfrm>
          <a:off x="0" y="0"/>
          <a:ext cx="0" cy="0"/>
          <a:chOff x="0" y="0"/>
          <a:chExt cx="0" cy="0"/>
        </a:xfrm>
      </p:grpSpPr>
      <p:sp>
        <p:nvSpPr>
          <p:cNvPr id="75" name="Corpo livello uno…"/>
          <p:cNvSpPr txBox="1"/>
          <p:nvPr>
            <p:ph type="body" idx="1"/>
          </p:nvPr>
        </p:nvSpPr>
        <p:spPr>
          <a:xfrm>
            <a:off x="952500" y="1270000"/>
            <a:ext cx="11099800" cy="7213600"/>
          </a:xfrm>
          <a:prstGeom prst="rect">
            <a:avLst/>
          </a:prstGeom>
        </p:spPr>
        <p:txBody>
          <a:bodyPr/>
          <a:lstStyle/>
          <a:p>
            <a:pPr/>
            <a:r>
              <a:t>Corpo livello uno</a:t>
            </a:r>
          </a:p>
          <a:p>
            <a:pPr lvl="1"/>
            <a:r>
              <a:t>Corpo livello due</a:t>
            </a:r>
          </a:p>
          <a:p>
            <a:pPr lvl="2"/>
            <a:r>
              <a:t>Corpo livello tre</a:t>
            </a:r>
          </a:p>
          <a:p>
            <a:pPr lvl="3"/>
            <a:r>
              <a:t>Corpo livello quattro</a:t>
            </a:r>
          </a:p>
          <a:p>
            <a:pPr lvl="4"/>
            <a:r>
              <a:t>Corpo livello cinque</a:t>
            </a:r>
          </a:p>
        </p:txBody>
      </p:sp>
      <p:sp>
        <p:nvSpPr>
          <p:cNvPr id="76"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Photo - 3 Up">
    <p:spTree>
      <p:nvGrpSpPr>
        <p:cNvPr id="1" name=""/>
        <p:cNvGrpSpPr/>
        <p:nvPr/>
      </p:nvGrpSpPr>
      <p:grpSpPr>
        <a:xfrm>
          <a:off x="0" y="0"/>
          <a:ext cx="0" cy="0"/>
          <a:chOff x="0" y="0"/>
          <a:chExt cx="0" cy="0"/>
        </a:xfrm>
      </p:grpSpPr>
      <p:sp>
        <p:nvSpPr>
          <p:cNvPr id="83" name="Immagine"/>
          <p:cNvSpPr/>
          <p:nvPr>
            <p:ph type="pic" sz="quarter" idx="13"/>
          </p:nvPr>
        </p:nvSpPr>
        <p:spPr>
          <a:xfrm>
            <a:off x="6718300" y="5092700"/>
            <a:ext cx="5334000" cy="3771900"/>
          </a:xfrm>
          <a:prstGeom prst="rect">
            <a:avLst/>
          </a:prstGeom>
        </p:spPr>
        <p:txBody>
          <a:bodyPr lIns="91439" tIns="45719" rIns="91439" bIns="45719" anchor="t">
            <a:noAutofit/>
          </a:bodyPr>
          <a:lstStyle/>
          <a:p>
            <a:pPr/>
          </a:p>
        </p:txBody>
      </p:sp>
      <p:sp>
        <p:nvSpPr>
          <p:cNvPr id="84" name="Immagine"/>
          <p:cNvSpPr/>
          <p:nvPr>
            <p:ph type="pic" sz="quarter" idx="14"/>
          </p:nvPr>
        </p:nvSpPr>
        <p:spPr>
          <a:xfrm>
            <a:off x="6724518" y="889000"/>
            <a:ext cx="5334001" cy="3771900"/>
          </a:xfrm>
          <a:prstGeom prst="rect">
            <a:avLst/>
          </a:prstGeom>
        </p:spPr>
        <p:txBody>
          <a:bodyPr lIns="91439" tIns="45719" rIns="91439" bIns="45719" anchor="t">
            <a:noAutofit/>
          </a:bodyPr>
          <a:lstStyle/>
          <a:p>
            <a:pPr/>
          </a:p>
        </p:txBody>
      </p:sp>
      <p:sp>
        <p:nvSpPr>
          <p:cNvPr id="85" name="Immagine"/>
          <p:cNvSpPr/>
          <p:nvPr>
            <p:ph type="pic" sz="half" idx="15"/>
          </p:nvPr>
        </p:nvSpPr>
        <p:spPr>
          <a:xfrm>
            <a:off x="952500" y="889000"/>
            <a:ext cx="5334000" cy="7975600"/>
          </a:xfrm>
          <a:prstGeom prst="rect">
            <a:avLst/>
          </a:prstGeom>
        </p:spPr>
        <p:txBody>
          <a:bodyPr lIns="91439" tIns="45719" rIns="91439" bIns="45719" anchor="t">
            <a:noAutofit/>
          </a:bodyPr>
          <a:lstStyle/>
          <a:p>
            <a:pPr/>
          </a:p>
        </p:txBody>
      </p:sp>
      <p:sp>
        <p:nvSpPr>
          <p:cNvPr id="86" name="Numero diapositiva"/>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Titolo Testo"/>
          <p:cNvSpPr txBox="1"/>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Titolo Testo</a:t>
            </a:r>
          </a:p>
        </p:txBody>
      </p:sp>
      <p:sp>
        <p:nvSpPr>
          <p:cNvPr id="3" name="Corpo livello uno…"/>
          <p:cNvSpPr txBox="1"/>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normAutofit fontScale="100000" lnSpcReduction="0"/>
          </a:bodyPr>
          <a:lstStyle/>
          <a:p>
            <a:pPr/>
            <a:r>
              <a:t>Corpo livello uno</a:t>
            </a:r>
          </a:p>
          <a:p>
            <a:pPr lvl="1"/>
            <a:r>
              <a:t>Corpo livello due</a:t>
            </a:r>
          </a:p>
          <a:p>
            <a:pPr lvl="2"/>
            <a:r>
              <a:t>Corpo livello tre</a:t>
            </a:r>
          </a:p>
          <a:p>
            <a:pPr lvl="3"/>
            <a:r>
              <a:t>Corpo livello quattro</a:t>
            </a:r>
          </a:p>
          <a:p>
            <a:pPr lvl="4"/>
            <a:r>
              <a:t>Corpo livello cinque</a:t>
            </a:r>
          </a:p>
        </p:txBody>
      </p:sp>
      <p:sp>
        <p:nvSpPr>
          <p:cNvPr id="4" name="Numero diapositiva"/>
          <p:cNvSpPr txBox="1"/>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ransition xmlns:p14="http://schemas.microsoft.com/office/powerpoint/2010/main" spd="med" advClick="1"/>
  <p:txStyles>
    <p:titleStyle>
      <a:lvl1pPr marL="0" marR="0" indent="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8000" u="none">
          <a:ln>
            <a:noFill/>
          </a:ln>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b="0" baseline="0" cap="none" i="0" spc="0" strike="noStrike" sz="3600" u="none">
          <a:ln>
            <a:noFill/>
          </a:ln>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b="0" baseline="0" cap="none" i="0" spc="0" strike="noStrike" sz="1800" u="none">
          <a:ln>
            <a:noFill/>
          </a:ln>
          <a:solidFill>
            <a:schemeClr val="tx1"/>
          </a:solidFill>
          <a:uFillTx/>
          <a:latin typeface="+mn-lt"/>
          <a:ea typeface="+mn-ea"/>
          <a:cs typeface="+mn-cs"/>
          <a:sym typeface="Helvetica Ligh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9" Type="http://schemas.openxmlformats.org/officeDocument/2006/relationships/image" Target="../media/image19.png"/><Relationship Id="rId10" Type="http://schemas.openxmlformats.org/officeDocument/2006/relationships/image" Target="../media/image20.png"/><Relationship Id="rId11" Type="http://schemas.openxmlformats.org/officeDocument/2006/relationships/image" Target="../media/image21.png"/><Relationship Id="rId12" Type="http://schemas.openxmlformats.org/officeDocument/2006/relationships/image" Target="../media/image22.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23.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24.png"/><Relationship Id="rId5" Type="http://schemas.openxmlformats.org/officeDocument/2006/relationships/image" Target="../media/image25.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7" Type="http://schemas.openxmlformats.org/officeDocument/2006/relationships/image" Target="../media/image29.pn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30.pn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png"/></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35.png"/></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5.png"/></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6.png"/></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7.png"/></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8.pn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9.pn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9.pn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9" name="Observing Tool…"/>
          <p:cNvSpPr txBox="1"/>
          <p:nvPr>
            <p:ph type="ctrTitle"/>
          </p:nvPr>
        </p:nvSpPr>
        <p:spPr>
          <a:prstGeom prst="rect">
            <a:avLst/>
          </a:prstGeom>
        </p:spPr>
        <p:txBody>
          <a:bodyPr/>
          <a:lstStyle/>
          <a:p>
            <a:pPr defTabSz="531622">
              <a:defRPr sz="7280"/>
            </a:pPr>
            <a:r>
              <a:t>Observing Tool </a:t>
            </a:r>
          </a:p>
          <a:p>
            <a:pPr defTabSz="531622">
              <a:defRPr sz="7280"/>
            </a:pPr>
            <a:r>
              <a:t>(updated to ALMA Cycle 5)</a:t>
            </a:r>
          </a:p>
        </p:txBody>
      </p:sp>
      <p:sp>
        <p:nvSpPr>
          <p:cNvPr id="120" name="E. Liuzzo…"/>
          <p:cNvSpPr txBox="1"/>
          <p:nvPr>
            <p:ph type="subTitle" sz="quarter" idx="1"/>
          </p:nvPr>
        </p:nvSpPr>
        <p:spPr>
          <a:xfrm>
            <a:off x="1270000" y="6400800"/>
            <a:ext cx="10464800" cy="1130300"/>
          </a:xfrm>
          <a:prstGeom prst="rect">
            <a:avLst/>
          </a:prstGeom>
        </p:spPr>
        <p:txBody>
          <a:bodyPr/>
          <a:lstStyle/>
          <a:p>
            <a:pPr defTabSz="432308">
              <a:defRPr sz="2368"/>
            </a:pPr>
            <a:r>
              <a:t>E. Liuzzo</a:t>
            </a:r>
          </a:p>
          <a:p>
            <a:pPr defTabSz="432308">
              <a:defRPr sz="2368"/>
            </a:pPr>
            <a:r>
              <a:t>credits to Kazi Rygl, A. Giannetti, M. Massardi</a:t>
            </a:r>
          </a:p>
          <a:p>
            <a:pPr defTabSz="432308">
              <a:defRPr sz="2368"/>
            </a:pPr>
            <a:r>
              <a:t>Italian ARC node, IRA-BO</a:t>
            </a:r>
          </a:p>
        </p:txBody>
      </p:sp>
      <p:grpSp>
        <p:nvGrpSpPr>
          <p:cNvPr id="123" name="Forma"/>
          <p:cNvGrpSpPr/>
          <p:nvPr/>
        </p:nvGrpSpPr>
        <p:grpSpPr>
          <a:xfrm>
            <a:off x="-184771" y="-179132"/>
            <a:ext cx="13374342" cy="2049144"/>
            <a:chOff x="0" y="0"/>
            <a:chExt cx="13374341" cy="2049143"/>
          </a:xfrm>
        </p:grpSpPr>
        <p:sp>
          <p:nvSpPr>
            <p:cNvPr id="122"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121"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126" name="Forma"/>
          <p:cNvGrpSpPr/>
          <p:nvPr/>
        </p:nvGrpSpPr>
        <p:grpSpPr>
          <a:xfrm rot="10800000">
            <a:off x="-184771" y="7892362"/>
            <a:ext cx="13374342" cy="2049144"/>
            <a:chOff x="0" y="0"/>
            <a:chExt cx="13374341" cy="2049143"/>
          </a:xfrm>
        </p:grpSpPr>
        <p:sp>
          <p:nvSpPr>
            <p:cNvPr id="125"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124"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0" name="Baseband limitations"/>
          <p:cNvSpPr txBox="1"/>
          <p:nvPr>
            <p:ph type="ctrTitle"/>
          </p:nvPr>
        </p:nvSpPr>
        <p:spPr>
          <a:xfrm>
            <a:off x="1264576" y="280289"/>
            <a:ext cx="11486224" cy="1130301"/>
          </a:xfrm>
          <a:prstGeom prst="rect">
            <a:avLst/>
          </a:prstGeom>
        </p:spPr>
        <p:txBody>
          <a:bodyPr/>
          <a:lstStyle>
            <a:lvl1pPr algn="r">
              <a:lnSpc>
                <a:spcPct val="150000"/>
              </a:lnSpc>
              <a:spcBef>
                <a:spcPts val="100"/>
              </a:spcBef>
              <a:defRPr sz="4000"/>
            </a:lvl1pPr>
          </a:lstStyle>
          <a:p>
            <a:pPr/>
            <a:r>
              <a:t>Baseband limitations</a:t>
            </a:r>
          </a:p>
        </p:txBody>
      </p:sp>
      <p:grpSp>
        <p:nvGrpSpPr>
          <p:cNvPr id="223" name="Forma"/>
          <p:cNvGrpSpPr/>
          <p:nvPr/>
        </p:nvGrpSpPr>
        <p:grpSpPr>
          <a:xfrm>
            <a:off x="-184771" y="-179132"/>
            <a:ext cx="13374342" cy="2049144"/>
            <a:chOff x="0" y="0"/>
            <a:chExt cx="13374341" cy="2049143"/>
          </a:xfrm>
        </p:grpSpPr>
        <p:sp>
          <p:nvSpPr>
            <p:cNvPr id="222"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221"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226" name="Forma"/>
          <p:cNvGrpSpPr/>
          <p:nvPr/>
        </p:nvGrpSpPr>
        <p:grpSpPr>
          <a:xfrm rot="10800000">
            <a:off x="-184771" y="7892362"/>
            <a:ext cx="13374342" cy="2049144"/>
            <a:chOff x="0" y="0"/>
            <a:chExt cx="13374341" cy="2049143"/>
          </a:xfrm>
        </p:grpSpPr>
        <p:sp>
          <p:nvSpPr>
            <p:cNvPr id="225"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224"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pic>
        <p:nvPicPr>
          <p:cNvPr id="227" name="pasted-image.png" descr="pasted-image.png"/>
          <p:cNvPicPr>
            <a:picLocks noChangeAspect="1"/>
          </p:cNvPicPr>
          <p:nvPr/>
        </p:nvPicPr>
        <p:blipFill>
          <a:blip r:embed="rId4">
            <a:extLst/>
          </a:blip>
          <a:stretch>
            <a:fillRect/>
          </a:stretch>
        </p:blipFill>
        <p:spPr>
          <a:xfrm>
            <a:off x="394769" y="3218642"/>
            <a:ext cx="7338623" cy="2865667"/>
          </a:xfrm>
          <a:prstGeom prst="rect">
            <a:avLst/>
          </a:prstGeom>
          <a:ln w="12700">
            <a:miter lim="400000"/>
          </a:ln>
        </p:spPr>
      </p:pic>
      <p:pic>
        <p:nvPicPr>
          <p:cNvPr id="228" name="pasted-image.png" descr="pasted-image.png"/>
          <p:cNvPicPr>
            <a:picLocks noChangeAspect="1"/>
          </p:cNvPicPr>
          <p:nvPr/>
        </p:nvPicPr>
        <p:blipFill>
          <a:blip r:embed="rId5">
            <a:extLst/>
          </a:blip>
          <a:stretch>
            <a:fillRect/>
          </a:stretch>
        </p:blipFill>
        <p:spPr>
          <a:xfrm>
            <a:off x="423908" y="6099717"/>
            <a:ext cx="7338623" cy="2996071"/>
          </a:xfrm>
          <a:prstGeom prst="rect">
            <a:avLst/>
          </a:prstGeom>
          <a:ln w="12700">
            <a:miter lim="400000"/>
          </a:ln>
        </p:spPr>
      </p:pic>
      <p:sp>
        <p:nvSpPr>
          <p:cNvPr id="229" name="Bad spectral configuration…"/>
          <p:cNvSpPr txBox="1"/>
          <p:nvPr/>
        </p:nvSpPr>
        <p:spPr>
          <a:xfrm>
            <a:off x="8261818" y="3652184"/>
            <a:ext cx="4244461" cy="161239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a:lnSpc>
                <a:spcPct val="150000"/>
              </a:lnSpc>
              <a:spcBef>
                <a:spcPts val="100"/>
              </a:spcBef>
              <a:defRPr sz="2600">
                <a:solidFill>
                  <a:schemeClr val="accent6">
                    <a:lumOff val="-8741"/>
                  </a:schemeClr>
                </a:solidFill>
                <a:latin typeface="Gill Sans"/>
                <a:ea typeface="Gill Sans"/>
                <a:cs typeface="Gill Sans"/>
                <a:sym typeface="Gill Sans"/>
              </a:defRPr>
            </a:pPr>
            <a:r>
              <a:t>Bad spectral configuration</a:t>
            </a:r>
          </a:p>
          <a:p>
            <a:pPr algn="l">
              <a:lnSpc>
                <a:spcPct val="150000"/>
              </a:lnSpc>
              <a:spcBef>
                <a:spcPts val="100"/>
              </a:spcBef>
              <a:defRPr sz="2600">
                <a:solidFill>
                  <a:schemeClr val="accent6">
                    <a:lumOff val="-8741"/>
                  </a:schemeClr>
                </a:solidFill>
                <a:latin typeface="Gill Sans"/>
                <a:ea typeface="Gill Sans"/>
                <a:cs typeface="Gill Sans"/>
                <a:sym typeface="Gill Sans"/>
              </a:defRPr>
            </a:pPr>
            <a:r>
              <a:t>BBs stay gray in </a:t>
            </a:r>
            <a:r>
              <a:rPr i="1"/>
              <a:t>spectral viewer</a:t>
            </a:r>
          </a:p>
        </p:txBody>
      </p:sp>
      <p:sp>
        <p:nvSpPr>
          <p:cNvPr id="230" name="Spectral configuration OK…"/>
          <p:cNvSpPr txBox="1"/>
          <p:nvPr/>
        </p:nvSpPr>
        <p:spPr>
          <a:xfrm>
            <a:off x="8428770" y="7046751"/>
            <a:ext cx="3910558" cy="161239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a:lnSpc>
                <a:spcPct val="150000"/>
              </a:lnSpc>
              <a:spcBef>
                <a:spcPts val="100"/>
              </a:spcBef>
              <a:defRPr sz="2600">
                <a:solidFill>
                  <a:schemeClr val="accent6">
                    <a:lumOff val="-8741"/>
                  </a:schemeClr>
                </a:solidFill>
                <a:latin typeface="Gill Sans"/>
                <a:ea typeface="Gill Sans"/>
                <a:cs typeface="Gill Sans"/>
                <a:sym typeface="Gill Sans"/>
              </a:defRPr>
            </a:pPr>
            <a:r>
              <a:t>Spectral configuration OK</a:t>
            </a:r>
          </a:p>
          <a:p>
            <a:pPr algn="l">
              <a:lnSpc>
                <a:spcPct val="150000"/>
              </a:lnSpc>
              <a:spcBef>
                <a:spcPts val="100"/>
              </a:spcBef>
              <a:defRPr sz="2600">
                <a:solidFill>
                  <a:schemeClr val="accent6">
                    <a:lumOff val="-8741"/>
                  </a:schemeClr>
                </a:solidFill>
                <a:latin typeface="Gill Sans"/>
                <a:ea typeface="Gill Sans"/>
                <a:cs typeface="Gill Sans"/>
                <a:sym typeface="Gill Sans"/>
              </a:defRPr>
            </a:pPr>
            <a:r>
              <a:t>BBs become yellow</a:t>
            </a:r>
          </a:p>
        </p:txBody>
      </p:sp>
      <p:sp>
        <p:nvSpPr>
          <p:cNvPr id="231" name="2SB receivers (bands 3,4,5,6,7,8) cannot have 3 BBs in one sideband and 1BB in the other…"/>
          <p:cNvSpPr txBox="1"/>
          <p:nvPr/>
        </p:nvSpPr>
        <p:spPr>
          <a:xfrm>
            <a:off x="227668" y="1982327"/>
            <a:ext cx="12448289" cy="10668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t>2SB receivers (bands 3,4,5,6,7,8) cannot have 3 BBs in one sideband and 1BB in the other</a:t>
            </a:r>
          </a:p>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t>DSB receivers (bands 9,10) have no BB/sideband restrictions</a:t>
            </a:r>
          </a:p>
        </p:txBody>
      </p:sp>
      <p:sp>
        <p:nvSpPr>
          <p:cNvPr id="232" name="Band 6"/>
          <p:cNvSpPr txBox="1"/>
          <p:nvPr/>
        </p:nvSpPr>
        <p:spPr>
          <a:xfrm>
            <a:off x="444703" y="5011461"/>
            <a:ext cx="1763464" cy="61967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l">
              <a:lnSpc>
                <a:spcPct val="150000"/>
              </a:lnSpc>
              <a:spcBef>
                <a:spcPts val="100"/>
              </a:spcBef>
              <a:defRPr sz="2600">
                <a:solidFill>
                  <a:schemeClr val="accent6">
                    <a:lumOff val="-8741"/>
                  </a:schemeClr>
                </a:solidFill>
                <a:latin typeface="Gill Sans"/>
                <a:ea typeface="Gill Sans"/>
                <a:cs typeface="Gill Sans"/>
                <a:sym typeface="Gill Sans"/>
              </a:defRPr>
            </a:lvl1pPr>
          </a:lstStyle>
          <a:p>
            <a:pPr/>
            <a:r>
              <a:t>Band 6</a:t>
            </a:r>
          </a:p>
        </p:txBody>
      </p:sp>
      <p:sp>
        <p:nvSpPr>
          <p:cNvPr id="233" name="Band 6"/>
          <p:cNvSpPr txBox="1"/>
          <p:nvPr/>
        </p:nvSpPr>
        <p:spPr>
          <a:xfrm>
            <a:off x="444703" y="8152594"/>
            <a:ext cx="1763464" cy="61967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l">
              <a:lnSpc>
                <a:spcPct val="150000"/>
              </a:lnSpc>
              <a:spcBef>
                <a:spcPts val="100"/>
              </a:spcBef>
              <a:defRPr sz="2600">
                <a:solidFill>
                  <a:schemeClr val="accent6">
                    <a:lumOff val="-8741"/>
                  </a:schemeClr>
                </a:solidFill>
                <a:latin typeface="Gill Sans"/>
                <a:ea typeface="Gill Sans"/>
                <a:cs typeface="Gill Sans"/>
                <a:sym typeface="Gill Sans"/>
              </a:defRPr>
            </a:lvl1pPr>
          </a:lstStyle>
          <a:p>
            <a:pPr/>
            <a:r>
              <a:t>Band 6</a:t>
            </a:r>
          </a:p>
        </p:txBody>
      </p:sp>
      <p:sp>
        <p:nvSpPr>
          <p:cNvPr id="234" name="Bad spectral configuration gives error messages in red"/>
          <p:cNvSpPr txBox="1"/>
          <p:nvPr/>
        </p:nvSpPr>
        <p:spPr>
          <a:xfrm>
            <a:off x="8156971" y="5401733"/>
            <a:ext cx="4487202" cy="81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solidFill>
                  <a:schemeClr val="accent5"/>
                </a:solidFill>
                <a:latin typeface="Gill Sans"/>
                <a:ea typeface="Gill Sans"/>
                <a:cs typeface="Gill Sans"/>
                <a:sym typeface="Gill Sans"/>
              </a:defRPr>
            </a:lvl1pPr>
          </a:lstStyle>
          <a:p>
            <a:pPr/>
            <a:r>
              <a:t>Bad spectral configuration gives error messages in red</a:t>
            </a:r>
          </a:p>
        </p:txBody>
      </p:sp>
      <p:pic>
        <p:nvPicPr>
          <p:cNvPr id="235" name="Ovale" descr="Ovale"/>
          <p:cNvPicPr>
            <a:picLocks noChangeAspect="0"/>
          </p:cNvPicPr>
          <p:nvPr/>
        </p:nvPicPr>
        <p:blipFill>
          <a:blip r:embed="rId6">
            <a:extLst/>
          </a:blip>
          <a:stretch>
            <a:fillRect/>
          </a:stretch>
        </p:blipFill>
        <p:spPr>
          <a:xfrm>
            <a:off x="7979436" y="5001935"/>
            <a:ext cx="4842272" cy="1612396"/>
          </a:xfrm>
          <a:prstGeom prst="rect">
            <a:avLst/>
          </a:prstGeom>
        </p:spPr>
      </p:pic>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8" name="Spatial setup, once the spectral setup is done"/>
          <p:cNvSpPr txBox="1"/>
          <p:nvPr>
            <p:ph type="ctrTitle"/>
          </p:nvPr>
        </p:nvSpPr>
        <p:spPr>
          <a:xfrm>
            <a:off x="1264576" y="280289"/>
            <a:ext cx="11486224" cy="1130301"/>
          </a:xfrm>
          <a:prstGeom prst="rect">
            <a:avLst/>
          </a:prstGeom>
        </p:spPr>
        <p:txBody>
          <a:bodyPr/>
          <a:lstStyle>
            <a:lvl1pPr algn="r">
              <a:lnSpc>
                <a:spcPct val="150000"/>
              </a:lnSpc>
              <a:spcBef>
                <a:spcPts val="100"/>
              </a:spcBef>
              <a:defRPr sz="4000"/>
            </a:lvl1pPr>
          </a:lstStyle>
          <a:p>
            <a:pPr/>
            <a:r>
              <a:t>Spatial setup, once the spectral setup is done</a:t>
            </a:r>
          </a:p>
        </p:txBody>
      </p:sp>
      <p:grpSp>
        <p:nvGrpSpPr>
          <p:cNvPr id="241" name="Forma"/>
          <p:cNvGrpSpPr/>
          <p:nvPr/>
        </p:nvGrpSpPr>
        <p:grpSpPr>
          <a:xfrm>
            <a:off x="-184771" y="-179132"/>
            <a:ext cx="13374342" cy="2049144"/>
            <a:chOff x="0" y="0"/>
            <a:chExt cx="13374341" cy="2049143"/>
          </a:xfrm>
        </p:grpSpPr>
        <p:sp>
          <p:nvSpPr>
            <p:cNvPr id="240"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239"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244" name="Forma"/>
          <p:cNvGrpSpPr/>
          <p:nvPr/>
        </p:nvGrpSpPr>
        <p:grpSpPr>
          <a:xfrm rot="10800000">
            <a:off x="-184771" y="7892362"/>
            <a:ext cx="13374342" cy="2049144"/>
            <a:chOff x="0" y="0"/>
            <a:chExt cx="13374341" cy="2049143"/>
          </a:xfrm>
        </p:grpSpPr>
        <p:sp>
          <p:nvSpPr>
            <p:cNvPr id="243"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242"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245" name="text"/>
          <p:cNvSpPr txBox="1"/>
          <p:nvPr/>
        </p:nvSpPr>
        <p:spPr>
          <a:xfrm>
            <a:off x="1380537" y="3985339"/>
            <a:ext cx="4310445" cy="482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lvl1pPr>
          </a:lstStyle>
          <a:p>
            <a:pPr/>
            <a:r>
              <a:t>text</a:t>
            </a:r>
          </a:p>
        </p:txBody>
      </p:sp>
      <p:pic>
        <p:nvPicPr>
          <p:cNvPr id="246" name="pasted-image.png" descr="pasted-image.png"/>
          <p:cNvPicPr>
            <a:picLocks noChangeAspect="1"/>
          </p:cNvPicPr>
          <p:nvPr/>
        </p:nvPicPr>
        <p:blipFill>
          <a:blip r:embed="rId4">
            <a:extLst/>
          </a:blip>
          <a:stretch>
            <a:fillRect/>
          </a:stretch>
        </p:blipFill>
        <p:spPr>
          <a:xfrm>
            <a:off x="445255" y="2494643"/>
            <a:ext cx="3762317" cy="4773087"/>
          </a:xfrm>
          <a:prstGeom prst="rect">
            <a:avLst/>
          </a:prstGeom>
          <a:ln w="12700">
            <a:miter lim="400000"/>
          </a:ln>
        </p:spPr>
      </p:pic>
      <p:pic>
        <p:nvPicPr>
          <p:cNvPr id="247" name="pasted-image.png" descr="pasted-image.png"/>
          <p:cNvPicPr>
            <a:picLocks noChangeAspect="1"/>
          </p:cNvPicPr>
          <p:nvPr/>
        </p:nvPicPr>
        <p:blipFill>
          <a:blip r:embed="rId5">
            <a:extLst/>
          </a:blip>
          <a:stretch>
            <a:fillRect/>
          </a:stretch>
        </p:blipFill>
        <p:spPr>
          <a:xfrm>
            <a:off x="479813" y="7327122"/>
            <a:ext cx="3693202" cy="1922679"/>
          </a:xfrm>
          <a:prstGeom prst="rect">
            <a:avLst/>
          </a:prstGeom>
          <a:ln w="12700">
            <a:miter lim="400000"/>
          </a:ln>
        </p:spPr>
      </p:pic>
      <p:grpSp>
        <p:nvGrpSpPr>
          <p:cNvPr id="251" name="Gruppo"/>
          <p:cNvGrpSpPr/>
          <p:nvPr/>
        </p:nvGrpSpPr>
        <p:grpSpPr>
          <a:xfrm>
            <a:off x="3755144" y="8139928"/>
            <a:ext cx="3253186" cy="1278279"/>
            <a:chOff x="-50800" y="-211855"/>
            <a:chExt cx="3253184" cy="1278278"/>
          </a:xfrm>
        </p:grpSpPr>
        <p:sp>
          <p:nvSpPr>
            <p:cNvPr id="248" name="Primary beam or FOV ~ λ/D"/>
            <p:cNvSpPr txBox="1"/>
            <p:nvPr/>
          </p:nvSpPr>
          <p:spPr>
            <a:xfrm>
              <a:off x="276224" y="17907"/>
              <a:ext cx="2599136" cy="81875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chemeClr val="accent6"/>
                  </a:solidFill>
                  <a:latin typeface="Gill Sans"/>
                  <a:ea typeface="Gill Sans"/>
                  <a:cs typeface="Gill Sans"/>
                  <a:sym typeface="Gill Sans"/>
                </a:defRPr>
              </a:lvl1pPr>
            </a:lstStyle>
            <a:p>
              <a:pPr/>
              <a:r>
                <a:t>Primary beam or FOV ~ λ/D</a:t>
              </a:r>
            </a:p>
          </p:txBody>
        </p:sp>
        <p:pic>
          <p:nvPicPr>
            <p:cNvPr id="249" name="Fumetto di citazione" descr="Fumetto di citazione"/>
            <p:cNvPicPr>
              <a:picLocks noChangeAspect="0"/>
            </p:cNvPicPr>
            <p:nvPr/>
          </p:nvPicPr>
          <p:blipFill>
            <a:blip r:embed="rId6">
              <a:extLst/>
            </a:blip>
            <a:stretch>
              <a:fillRect/>
            </a:stretch>
          </p:blipFill>
          <p:spPr>
            <a:xfrm>
              <a:off x="-50800" y="-211856"/>
              <a:ext cx="3253185" cy="1278279"/>
            </a:xfrm>
            <a:prstGeom prst="rect">
              <a:avLst/>
            </a:prstGeom>
            <a:effectLst/>
          </p:spPr>
        </p:pic>
      </p:grpSp>
      <p:grpSp>
        <p:nvGrpSpPr>
          <p:cNvPr id="255" name="Gruppo"/>
          <p:cNvGrpSpPr/>
          <p:nvPr/>
        </p:nvGrpSpPr>
        <p:grpSpPr>
          <a:xfrm>
            <a:off x="3697007" y="6630446"/>
            <a:ext cx="3369470" cy="1130374"/>
            <a:chOff x="-50800" y="-36859"/>
            <a:chExt cx="3369468" cy="1130372"/>
          </a:xfrm>
        </p:grpSpPr>
        <p:pic>
          <p:nvPicPr>
            <p:cNvPr id="252" name="Fumetto di citazione" descr="Fumetto di citazione"/>
            <p:cNvPicPr>
              <a:picLocks noChangeAspect="0"/>
            </p:cNvPicPr>
            <p:nvPr/>
          </p:nvPicPr>
          <p:blipFill>
            <a:blip r:embed="rId7">
              <a:extLst/>
            </a:blip>
            <a:stretch>
              <a:fillRect/>
            </a:stretch>
          </p:blipFill>
          <p:spPr>
            <a:xfrm>
              <a:off x="-50800" y="-36860"/>
              <a:ext cx="3369469" cy="1130374"/>
            </a:xfrm>
            <a:prstGeom prst="rect">
              <a:avLst/>
            </a:prstGeom>
            <a:effectLst/>
          </p:spPr>
        </p:pic>
        <p:sp>
          <p:nvSpPr>
            <p:cNvPr id="254" name="Repr. freq from spectral setup"/>
            <p:cNvSpPr txBox="1"/>
            <p:nvPr/>
          </p:nvSpPr>
          <p:spPr>
            <a:xfrm>
              <a:off x="334366" y="0"/>
              <a:ext cx="2599137"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chemeClr val="accent6"/>
                  </a:solidFill>
                  <a:latin typeface="Gill Sans"/>
                  <a:ea typeface="Gill Sans"/>
                  <a:cs typeface="Gill Sans"/>
                  <a:sym typeface="Gill Sans"/>
                </a:defRPr>
              </a:lvl1pPr>
            </a:lstStyle>
            <a:p>
              <a:pPr/>
              <a:r>
                <a:t>Repr. freq from spectral setup</a:t>
              </a:r>
            </a:p>
          </p:txBody>
        </p:sp>
      </p:grpSp>
      <p:sp>
        <p:nvSpPr>
          <p:cNvPr id="256" name="Rectangular field (mosaic)"/>
          <p:cNvSpPr txBox="1"/>
          <p:nvPr/>
        </p:nvSpPr>
        <p:spPr>
          <a:xfrm>
            <a:off x="422411" y="1711316"/>
            <a:ext cx="4134244" cy="482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600">
                <a:solidFill>
                  <a:schemeClr val="accent6"/>
                </a:solidFill>
                <a:latin typeface="Gill Sans"/>
                <a:ea typeface="Gill Sans"/>
                <a:cs typeface="Gill Sans"/>
                <a:sym typeface="Gill Sans"/>
              </a:defRPr>
            </a:lvl1pPr>
          </a:lstStyle>
          <a:p>
            <a:pPr/>
            <a:r>
              <a:t>Rectangular field (mosaic)</a:t>
            </a:r>
          </a:p>
        </p:txBody>
      </p:sp>
      <p:pic>
        <p:nvPicPr>
          <p:cNvPr id="257" name="pasted-image.png" descr="pasted-image.png"/>
          <p:cNvPicPr>
            <a:picLocks noChangeAspect="1"/>
          </p:cNvPicPr>
          <p:nvPr/>
        </p:nvPicPr>
        <p:blipFill>
          <a:blip r:embed="rId8">
            <a:extLst/>
          </a:blip>
          <a:stretch>
            <a:fillRect/>
          </a:stretch>
        </p:blipFill>
        <p:spPr>
          <a:xfrm>
            <a:off x="6724046" y="2494643"/>
            <a:ext cx="3573203" cy="4116366"/>
          </a:xfrm>
          <a:prstGeom prst="rect">
            <a:avLst/>
          </a:prstGeom>
          <a:ln w="12700">
            <a:miter lim="400000"/>
          </a:ln>
        </p:spPr>
      </p:pic>
      <p:sp>
        <p:nvSpPr>
          <p:cNvPr id="258" name="Individual pointing…"/>
          <p:cNvSpPr txBox="1"/>
          <p:nvPr/>
        </p:nvSpPr>
        <p:spPr>
          <a:xfrm>
            <a:off x="6520580" y="1711316"/>
            <a:ext cx="6891108" cy="863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600">
                <a:solidFill>
                  <a:schemeClr val="accent6"/>
                </a:solidFill>
                <a:latin typeface="Gill Sans"/>
                <a:ea typeface="Gill Sans"/>
                <a:cs typeface="Gill Sans"/>
                <a:sym typeface="Gill Sans"/>
              </a:defRPr>
            </a:pPr>
            <a:r>
              <a:t>Individual pointing </a:t>
            </a:r>
          </a:p>
          <a:p>
            <a:pPr>
              <a:defRPr sz="2600">
                <a:solidFill>
                  <a:schemeClr val="accent6"/>
                </a:solidFill>
                <a:latin typeface="Gill Sans"/>
                <a:ea typeface="Gill Sans"/>
                <a:cs typeface="Gill Sans"/>
                <a:sym typeface="Gill Sans"/>
              </a:defRPr>
            </a:pPr>
            <a:r>
              <a:t>(</a:t>
            </a:r>
            <a:r>
              <a:rPr>
                <a:solidFill>
                  <a:schemeClr val="accent5"/>
                </a:solidFill>
              </a:rPr>
              <a:t>cannot contain multiple offsets</a:t>
            </a:r>
            <a:r>
              <a:t>)</a:t>
            </a:r>
          </a:p>
        </p:txBody>
      </p:sp>
      <p:sp>
        <p:nvSpPr>
          <p:cNvPr id="259" name="clone source for multiple offsets"/>
          <p:cNvSpPr txBox="1"/>
          <p:nvPr/>
        </p:nvSpPr>
        <p:spPr>
          <a:xfrm>
            <a:off x="10117060" y="6220057"/>
            <a:ext cx="2599137" cy="81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solidFill>
                  <a:schemeClr val="accent5"/>
                </a:solidFill>
                <a:latin typeface="Gill Sans"/>
                <a:ea typeface="Gill Sans"/>
                <a:cs typeface="Gill Sans"/>
                <a:sym typeface="Gill Sans"/>
              </a:defRPr>
            </a:lvl1pPr>
          </a:lstStyle>
          <a:p>
            <a:pPr/>
            <a:r>
              <a:t>clone source for multiple offsets</a:t>
            </a:r>
          </a:p>
        </p:txBody>
      </p:sp>
      <p:pic>
        <p:nvPicPr>
          <p:cNvPr id="260" name="Fumetto di citazione" descr="Fumetto di citazione"/>
          <p:cNvPicPr>
            <a:picLocks noChangeAspect="0"/>
          </p:cNvPicPr>
          <p:nvPr/>
        </p:nvPicPr>
        <p:blipFill>
          <a:blip r:embed="rId9">
            <a:extLst/>
          </a:blip>
          <a:stretch>
            <a:fillRect/>
          </a:stretch>
        </p:blipFill>
        <p:spPr>
          <a:xfrm>
            <a:off x="10163627" y="5936165"/>
            <a:ext cx="2599136" cy="1300656"/>
          </a:xfrm>
          <a:prstGeom prst="rect">
            <a:avLst/>
          </a:prstGeom>
        </p:spPr>
      </p:pic>
      <p:pic>
        <p:nvPicPr>
          <p:cNvPr id="262" name="Schermata 2017-03-31 alle 12.15.51.png" descr="Schermata 2017-03-31 alle 12.15.51.png"/>
          <p:cNvPicPr>
            <a:picLocks noChangeAspect="1"/>
          </p:cNvPicPr>
          <p:nvPr/>
        </p:nvPicPr>
        <p:blipFill>
          <a:blip r:embed="rId10">
            <a:extLst/>
          </a:blip>
          <a:stretch>
            <a:fillRect/>
          </a:stretch>
        </p:blipFill>
        <p:spPr>
          <a:xfrm>
            <a:off x="7252415" y="7235641"/>
            <a:ext cx="5427439" cy="2223743"/>
          </a:xfrm>
          <a:prstGeom prst="rect">
            <a:avLst/>
          </a:prstGeom>
          <a:ln w="12700">
            <a:miter lim="400000"/>
          </a:ln>
        </p:spPr>
      </p:pic>
      <p:sp>
        <p:nvSpPr>
          <p:cNvPr id="263" name="New!!"/>
          <p:cNvSpPr txBox="1"/>
          <p:nvPr/>
        </p:nvSpPr>
        <p:spPr>
          <a:xfrm>
            <a:off x="10783757" y="3902789"/>
            <a:ext cx="135887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a:solidFill>
                  <a:schemeClr val="accent5"/>
                </a:solidFill>
                <a:latin typeface="Helvetica"/>
                <a:ea typeface="Helvetica"/>
                <a:cs typeface="Helvetica"/>
                <a:sym typeface="Helvetica"/>
              </a:defRPr>
            </a:lvl1pPr>
          </a:lstStyle>
          <a:p>
            <a:pPr/>
            <a:r>
              <a:t>New!!</a:t>
            </a:r>
          </a:p>
        </p:txBody>
      </p:sp>
      <p:pic>
        <p:nvPicPr>
          <p:cNvPr id="264" name="Linea" descr="Linea"/>
          <p:cNvPicPr>
            <a:picLocks noChangeAspect="0"/>
          </p:cNvPicPr>
          <p:nvPr/>
        </p:nvPicPr>
        <p:blipFill>
          <a:blip r:embed="rId11">
            <a:extLst/>
          </a:blip>
          <a:stretch>
            <a:fillRect/>
          </a:stretch>
        </p:blipFill>
        <p:spPr>
          <a:xfrm rot="18900000">
            <a:off x="5529008" y="4598309"/>
            <a:ext cx="5897503" cy="76201"/>
          </a:xfrm>
          <a:prstGeom prst="rect">
            <a:avLst/>
          </a:prstGeom>
        </p:spPr>
      </p:pic>
      <p:pic>
        <p:nvPicPr>
          <p:cNvPr id="266" name="Linea" descr="Linea"/>
          <p:cNvPicPr>
            <a:picLocks noChangeAspect="0"/>
          </p:cNvPicPr>
          <p:nvPr/>
        </p:nvPicPr>
        <p:blipFill>
          <a:blip r:embed="rId12">
            <a:extLst/>
          </a:blip>
          <a:stretch>
            <a:fillRect/>
          </a:stretch>
        </p:blipFill>
        <p:spPr>
          <a:xfrm rot="2868702">
            <a:off x="5641230" y="4514737"/>
            <a:ext cx="5565009" cy="76201"/>
          </a:xfrm>
          <a:prstGeom prst="rect">
            <a:avLst/>
          </a:prstGeom>
        </p:spPr>
      </p:pic>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69" name="Control and performance"/>
          <p:cNvSpPr txBox="1"/>
          <p:nvPr>
            <p:ph type="ctrTitle"/>
          </p:nvPr>
        </p:nvSpPr>
        <p:spPr>
          <a:xfrm>
            <a:off x="2286000" y="280289"/>
            <a:ext cx="10464800" cy="1130301"/>
          </a:xfrm>
          <a:prstGeom prst="rect">
            <a:avLst/>
          </a:prstGeom>
        </p:spPr>
        <p:txBody>
          <a:bodyPr/>
          <a:lstStyle>
            <a:lvl1pPr algn="r">
              <a:defRPr sz="5000"/>
            </a:lvl1pPr>
          </a:lstStyle>
          <a:p>
            <a:pPr/>
            <a:r>
              <a:t>Control and performance</a:t>
            </a:r>
          </a:p>
        </p:txBody>
      </p:sp>
      <p:grpSp>
        <p:nvGrpSpPr>
          <p:cNvPr id="272" name="Forma"/>
          <p:cNvGrpSpPr/>
          <p:nvPr/>
        </p:nvGrpSpPr>
        <p:grpSpPr>
          <a:xfrm>
            <a:off x="-286371" y="-179132"/>
            <a:ext cx="13374342" cy="2049144"/>
            <a:chOff x="0" y="0"/>
            <a:chExt cx="13374341" cy="2049143"/>
          </a:xfrm>
        </p:grpSpPr>
        <p:sp>
          <p:nvSpPr>
            <p:cNvPr id="271"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270"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275" name="Forma"/>
          <p:cNvGrpSpPr/>
          <p:nvPr/>
        </p:nvGrpSpPr>
        <p:grpSpPr>
          <a:xfrm rot="10800000">
            <a:off x="-184771" y="7892362"/>
            <a:ext cx="13374342" cy="2049144"/>
            <a:chOff x="0" y="0"/>
            <a:chExt cx="13374341" cy="2049143"/>
          </a:xfrm>
        </p:grpSpPr>
        <p:sp>
          <p:nvSpPr>
            <p:cNvPr id="274"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273"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276" name="OT calculates the angular resolution/maximum recoverable scale (MRS) for the most extended and most compact 12m Array, and the ACA 7m array based on the frequency and the source declination"/>
          <p:cNvSpPr txBox="1"/>
          <p:nvPr>
            <p:ph type="subTitle" sz="quarter" idx="1"/>
          </p:nvPr>
        </p:nvSpPr>
        <p:spPr>
          <a:xfrm>
            <a:off x="431871" y="1685185"/>
            <a:ext cx="11495831" cy="2049144"/>
          </a:xfrm>
          <a:prstGeom prst="rect">
            <a:avLst/>
          </a:prstGeom>
        </p:spPr>
        <p:txBody>
          <a:bodyPr>
            <a:noAutofit/>
          </a:bodyPr>
          <a:lstStyle>
            <a:lvl1pPr algn="l">
              <a:lnSpc>
                <a:spcPct val="150000"/>
              </a:lnSpc>
              <a:spcBef>
                <a:spcPts val="100"/>
              </a:spcBef>
              <a:defRPr sz="2600"/>
            </a:lvl1pPr>
          </a:lstStyle>
          <a:p>
            <a:pPr/>
            <a:r>
              <a:t>OT calculates the angular resolution/maximum recoverable scale (MRS) for the most extended and most compact 12m Array, and the ACA 7m array based on the frequency and the source declination</a:t>
            </a:r>
          </a:p>
        </p:txBody>
      </p:sp>
      <p:sp>
        <p:nvSpPr>
          <p:cNvPr id="277" name="Based on the user selected resolution and MRS the OT will choose the most suitable array(s) (incl. ACA stand alone)"/>
          <p:cNvSpPr txBox="1"/>
          <p:nvPr/>
        </p:nvSpPr>
        <p:spPr>
          <a:xfrm>
            <a:off x="7110814" y="4008923"/>
            <a:ext cx="5756688" cy="22125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a:lnSpc>
                <a:spcPct val="150000"/>
              </a:lnSpc>
              <a:spcBef>
                <a:spcPts val="100"/>
              </a:spcBef>
              <a:defRPr sz="2600">
                <a:solidFill>
                  <a:schemeClr val="accent6">
                    <a:lumOff val="-8741"/>
                  </a:schemeClr>
                </a:solidFill>
                <a:latin typeface="Gill Sans"/>
                <a:ea typeface="Gill Sans"/>
                <a:cs typeface="Gill Sans"/>
                <a:sym typeface="Gill Sans"/>
              </a:defRPr>
            </a:pPr>
            <a:r>
              <a:t>Based on the user selected resolution and MRS the </a:t>
            </a:r>
            <a:r>
              <a:rPr b="1"/>
              <a:t>OT will choose</a:t>
            </a:r>
            <a:r>
              <a:t> </a:t>
            </a:r>
            <a:r>
              <a:rPr b="1"/>
              <a:t>the most suitable array(s) (incl. ACA stand alone)</a:t>
            </a:r>
          </a:p>
        </p:txBody>
      </p:sp>
      <p:sp>
        <p:nvSpPr>
          <p:cNvPr id="278" name="OT Time estimation uses the sensitivity calculator to derive the total time for the SG incl. calibration. It will divide sources with large separations in clusters that have their own calibrators, and show the number of tunings per cluster."/>
          <p:cNvSpPr txBox="1"/>
          <p:nvPr/>
        </p:nvSpPr>
        <p:spPr>
          <a:xfrm>
            <a:off x="462166" y="6496093"/>
            <a:ext cx="10766375" cy="237641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a:lnSpc>
                <a:spcPct val="150000"/>
              </a:lnSpc>
              <a:spcBef>
                <a:spcPts val="100"/>
              </a:spcBef>
              <a:defRPr sz="2600">
                <a:solidFill>
                  <a:schemeClr val="accent6">
                    <a:lumOff val="-8741"/>
                  </a:schemeClr>
                </a:solidFill>
                <a:latin typeface="Gill Sans"/>
                <a:ea typeface="Gill Sans"/>
                <a:cs typeface="Gill Sans"/>
                <a:sym typeface="Gill Sans"/>
              </a:defRPr>
            </a:pPr>
            <a:r>
              <a:t>OT Time estimation uses the sensitivity calculator to derive </a:t>
            </a:r>
            <a:r>
              <a:rPr b="1"/>
              <a:t>the total time for the SG incl. calibration</a:t>
            </a:r>
            <a:r>
              <a:t>. It will divide sources with large separations in clusters that have their own calibrators, and show the number of tunings per cluster.</a:t>
            </a:r>
          </a:p>
        </p:txBody>
      </p:sp>
      <p:sp>
        <p:nvSpPr>
          <p:cNvPr id="279" name="Enter the desired performance, angular resolution, MRS, sensitivity and the bandwidth for sensitivity"/>
          <p:cNvSpPr txBox="1"/>
          <p:nvPr/>
        </p:nvSpPr>
        <p:spPr>
          <a:xfrm>
            <a:off x="689371" y="4148559"/>
            <a:ext cx="4487202" cy="162850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600">
                <a:solidFill>
                  <a:schemeClr val="accent2">
                    <a:hueOff val="-2473792"/>
                    <a:satOff val="-50209"/>
                    <a:lumOff val="23543"/>
                  </a:schemeClr>
                </a:solidFill>
                <a:latin typeface="Gill Sans"/>
                <a:ea typeface="Gill Sans"/>
                <a:cs typeface="Gill Sans"/>
                <a:sym typeface="Gill Sans"/>
              </a:defRPr>
            </a:pPr>
            <a:r>
              <a:t>Enter the desired performance, </a:t>
            </a:r>
            <a:r>
              <a:rPr b="1"/>
              <a:t>angular resolution</a:t>
            </a:r>
            <a:r>
              <a:t>, </a:t>
            </a:r>
            <a:r>
              <a:rPr b="1"/>
              <a:t>MRS</a:t>
            </a:r>
            <a:r>
              <a:t>, </a:t>
            </a:r>
            <a:r>
              <a:rPr b="1"/>
              <a:t>sensitivity</a:t>
            </a:r>
            <a:r>
              <a:t> and the </a:t>
            </a:r>
            <a:r>
              <a:rPr b="1"/>
              <a:t>bandwidth for sensitivity</a:t>
            </a:r>
          </a:p>
        </p:txBody>
      </p:sp>
      <p:pic>
        <p:nvPicPr>
          <p:cNvPr id="280" name="Ovale" descr="Ovale"/>
          <p:cNvPicPr>
            <a:picLocks noChangeAspect="0"/>
          </p:cNvPicPr>
          <p:nvPr/>
        </p:nvPicPr>
        <p:blipFill>
          <a:blip r:embed="rId4">
            <a:extLst/>
          </a:blip>
          <a:stretch>
            <a:fillRect/>
          </a:stretch>
        </p:blipFill>
        <p:spPr>
          <a:xfrm>
            <a:off x="168936" y="3710363"/>
            <a:ext cx="5927277" cy="2536075"/>
          </a:xfrm>
          <a:prstGeom prst="rect">
            <a:avLst/>
          </a:prstGeom>
        </p:spPr>
      </p:pic>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83" name="Control and performance"/>
          <p:cNvSpPr txBox="1"/>
          <p:nvPr>
            <p:ph type="ctrTitle"/>
          </p:nvPr>
        </p:nvSpPr>
        <p:spPr>
          <a:xfrm>
            <a:off x="2286000" y="280289"/>
            <a:ext cx="10464800" cy="1130301"/>
          </a:xfrm>
          <a:prstGeom prst="rect">
            <a:avLst/>
          </a:prstGeom>
        </p:spPr>
        <p:txBody>
          <a:bodyPr/>
          <a:lstStyle>
            <a:lvl1pPr algn="r">
              <a:defRPr sz="5000"/>
            </a:lvl1pPr>
          </a:lstStyle>
          <a:p>
            <a:pPr/>
            <a:r>
              <a:t>Control and performance</a:t>
            </a:r>
          </a:p>
        </p:txBody>
      </p:sp>
      <p:grpSp>
        <p:nvGrpSpPr>
          <p:cNvPr id="286" name="Forma"/>
          <p:cNvGrpSpPr/>
          <p:nvPr/>
        </p:nvGrpSpPr>
        <p:grpSpPr>
          <a:xfrm>
            <a:off x="-286371" y="-179132"/>
            <a:ext cx="13374342" cy="2049144"/>
            <a:chOff x="0" y="0"/>
            <a:chExt cx="13374341" cy="2049143"/>
          </a:xfrm>
        </p:grpSpPr>
        <p:sp>
          <p:nvSpPr>
            <p:cNvPr id="285"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284"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289" name="Forma"/>
          <p:cNvGrpSpPr/>
          <p:nvPr/>
        </p:nvGrpSpPr>
        <p:grpSpPr>
          <a:xfrm rot="10800000">
            <a:off x="-184771" y="7892362"/>
            <a:ext cx="13374342" cy="2049144"/>
            <a:chOff x="0" y="0"/>
            <a:chExt cx="13374341" cy="2049143"/>
          </a:xfrm>
        </p:grpSpPr>
        <p:sp>
          <p:nvSpPr>
            <p:cNvPr id="288"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287"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290" name="Angular resolution interface is more flexible…"/>
          <p:cNvSpPr txBox="1"/>
          <p:nvPr>
            <p:ph type="subTitle" sz="quarter" idx="1"/>
          </p:nvPr>
        </p:nvSpPr>
        <p:spPr>
          <a:xfrm>
            <a:off x="431871" y="2202169"/>
            <a:ext cx="11495831" cy="1719406"/>
          </a:xfrm>
          <a:prstGeom prst="rect">
            <a:avLst/>
          </a:prstGeom>
        </p:spPr>
        <p:txBody>
          <a:bodyPr>
            <a:noAutofit/>
          </a:bodyPr>
          <a:lstStyle/>
          <a:p>
            <a:pPr algn="l">
              <a:lnSpc>
                <a:spcPct val="150000"/>
              </a:lnSpc>
              <a:spcBef>
                <a:spcPts val="100"/>
              </a:spcBef>
              <a:defRPr sz="2600">
                <a:solidFill>
                  <a:schemeClr val="accent5"/>
                </a:solidFill>
              </a:defRPr>
            </a:pPr>
            <a:r>
              <a:t>Angular resolution interface is more flexible</a:t>
            </a:r>
          </a:p>
          <a:p>
            <a:pPr algn="l">
              <a:lnSpc>
                <a:spcPct val="150000"/>
              </a:lnSpc>
              <a:spcBef>
                <a:spcPts val="100"/>
              </a:spcBef>
              <a:defRPr sz="2600"/>
            </a:pPr>
            <a:r>
              <a:t>- single/ range/ any / Standalone ACA</a:t>
            </a:r>
          </a:p>
          <a:p>
            <a:pPr algn="l">
              <a:lnSpc>
                <a:spcPct val="150000"/>
              </a:lnSpc>
              <a:spcBef>
                <a:spcPts val="100"/>
              </a:spcBef>
              <a:defRPr sz="2600"/>
            </a:pPr>
            <a:r>
              <a:t>- possible configurations are given</a:t>
            </a:r>
          </a:p>
          <a:p>
            <a:pPr algn="l">
              <a:lnSpc>
                <a:spcPct val="150000"/>
              </a:lnSpc>
              <a:spcBef>
                <a:spcPts val="100"/>
              </a:spcBef>
              <a:defRPr sz="2600">
                <a:solidFill>
                  <a:schemeClr val="accent5"/>
                </a:solidFill>
              </a:defRPr>
            </a:pPr>
          </a:p>
          <a:p>
            <a:pPr algn="l">
              <a:lnSpc>
                <a:spcPct val="150000"/>
              </a:lnSpc>
              <a:spcBef>
                <a:spcPts val="100"/>
              </a:spcBef>
              <a:defRPr sz="2600">
                <a:solidFill>
                  <a:schemeClr val="accent5"/>
                </a:solidFill>
              </a:defRPr>
            </a:pPr>
          </a:p>
          <a:p>
            <a:pPr algn="l">
              <a:lnSpc>
                <a:spcPct val="150000"/>
              </a:lnSpc>
              <a:spcBef>
                <a:spcPts val="100"/>
              </a:spcBef>
              <a:defRPr sz="2600">
                <a:solidFill>
                  <a:schemeClr val="accent5"/>
                </a:solidFill>
              </a:defRPr>
            </a:pPr>
          </a:p>
          <a:p>
            <a:pPr algn="l">
              <a:lnSpc>
                <a:spcPct val="150000"/>
              </a:lnSpc>
              <a:spcBef>
                <a:spcPts val="100"/>
              </a:spcBef>
              <a:defRPr sz="2600">
                <a:solidFill>
                  <a:schemeClr val="accent5"/>
                </a:solidFill>
              </a:defRPr>
            </a:pPr>
          </a:p>
        </p:txBody>
      </p:sp>
      <p:sp>
        <p:nvSpPr>
          <p:cNvPr id="291" name="New!!"/>
          <p:cNvSpPr txBox="1"/>
          <p:nvPr/>
        </p:nvSpPr>
        <p:spPr>
          <a:xfrm>
            <a:off x="3129890" y="1416737"/>
            <a:ext cx="135887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a:solidFill>
                  <a:schemeClr val="accent5"/>
                </a:solidFill>
                <a:latin typeface="Helvetica"/>
                <a:ea typeface="Helvetica"/>
                <a:cs typeface="Helvetica"/>
                <a:sym typeface="Helvetica"/>
              </a:defRPr>
            </a:lvl1pPr>
          </a:lstStyle>
          <a:p>
            <a:pPr/>
            <a:r>
              <a:t>New!!</a:t>
            </a:r>
          </a:p>
        </p:txBody>
      </p:sp>
      <p:pic>
        <p:nvPicPr>
          <p:cNvPr id="292" name="Schermata 2017-03-31 alle 15.50.22.png" descr="Schermata 2017-03-31 alle 15.50.22.png"/>
          <p:cNvPicPr>
            <a:picLocks noChangeAspect="1"/>
          </p:cNvPicPr>
          <p:nvPr/>
        </p:nvPicPr>
        <p:blipFill>
          <a:blip r:embed="rId4">
            <a:extLst/>
          </a:blip>
          <a:stretch>
            <a:fillRect/>
          </a:stretch>
        </p:blipFill>
        <p:spPr>
          <a:xfrm>
            <a:off x="323850" y="4713186"/>
            <a:ext cx="7533898" cy="3082498"/>
          </a:xfrm>
          <a:prstGeom prst="rect">
            <a:avLst/>
          </a:prstGeom>
          <a:ln w="12700">
            <a:miter lim="400000"/>
          </a:ln>
        </p:spPr>
      </p:pic>
      <p:pic>
        <p:nvPicPr>
          <p:cNvPr id="293" name="Schermata 2017-03-31 alle 15.51.37.png" descr="Schermata 2017-03-31 alle 15.51.37.png"/>
          <p:cNvPicPr>
            <a:picLocks noChangeAspect="1"/>
          </p:cNvPicPr>
          <p:nvPr/>
        </p:nvPicPr>
        <p:blipFill>
          <a:blip r:embed="rId5">
            <a:extLst/>
          </a:blip>
          <a:stretch>
            <a:fillRect/>
          </a:stretch>
        </p:blipFill>
        <p:spPr>
          <a:xfrm>
            <a:off x="8231596" y="3339599"/>
            <a:ext cx="4335054" cy="5097104"/>
          </a:xfrm>
          <a:prstGeom prst="rect">
            <a:avLst/>
          </a:prstGeom>
          <a:ln w="12700">
            <a:miter lim="400000"/>
          </a:ln>
        </p:spPr>
      </p:pic>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95" name="Other for Cycle 5"/>
          <p:cNvSpPr txBox="1"/>
          <p:nvPr>
            <p:ph type="ctrTitle"/>
          </p:nvPr>
        </p:nvSpPr>
        <p:spPr>
          <a:xfrm>
            <a:off x="2286000" y="280289"/>
            <a:ext cx="10464800" cy="1130301"/>
          </a:xfrm>
          <a:prstGeom prst="rect">
            <a:avLst/>
          </a:prstGeom>
        </p:spPr>
        <p:txBody>
          <a:bodyPr/>
          <a:lstStyle>
            <a:lvl1pPr algn="r">
              <a:defRPr sz="5000"/>
            </a:lvl1pPr>
          </a:lstStyle>
          <a:p>
            <a:pPr/>
            <a:r>
              <a:t>Other for Cycle 5</a:t>
            </a:r>
          </a:p>
        </p:txBody>
      </p:sp>
      <p:grpSp>
        <p:nvGrpSpPr>
          <p:cNvPr id="298" name="Forma"/>
          <p:cNvGrpSpPr/>
          <p:nvPr/>
        </p:nvGrpSpPr>
        <p:grpSpPr>
          <a:xfrm>
            <a:off x="-286371" y="-179132"/>
            <a:ext cx="13374342" cy="2049144"/>
            <a:chOff x="0" y="0"/>
            <a:chExt cx="13374341" cy="2049143"/>
          </a:xfrm>
        </p:grpSpPr>
        <p:sp>
          <p:nvSpPr>
            <p:cNvPr id="297"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296"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301" name="Forma"/>
          <p:cNvGrpSpPr/>
          <p:nvPr/>
        </p:nvGrpSpPr>
        <p:grpSpPr>
          <a:xfrm rot="10800000">
            <a:off x="-184771" y="7892362"/>
            <a:ext cx="13374342" cy="2049144"/>
            <a:chOff x="0" y="0"/>
            <a:chExt cx="13374341" cy="2049143"/>
          </a:xfrm>
        </p:grpSpPr>
        <p:sp>
          <p:nvSpPr>
            <p:cNvPr id="300"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299"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302" name="Calibration Setup more flexible, but it will be a non-standard mode…"/>
          <p:cNvSpPr txBox="1"/>
          <p:nvPr>
            <p:ph type="subTitle" idx="1"/>
          </p:nvPr>
        </p:nvSpPr>
        <p:spPr>
          <a:xfrm>
            <a:off x="364138" y="2557769"/>
            <a:ext cx="11495831" cy="6619821"/>
          </a:xfrm>
          <a:prstGeom prst="rect">
            <a:avLst/>
          </a:prstGeom>
        </p:spPr>
        <p:txBody>
          <a:bodyPr>
            <a:noAutofit/>
          </a:bodyPr>
          <a:lstStyle/>
          <a:p>
            <a:pPr marL="321027" indent="-321027" algn="l">
              <a:lnSpc>
                <a:spcPct val="150000"/>
              </a:lnSpc>
              <a:spcBef>
                <a:spcPts val="100"/>
              </a:spcBef>
              <a:buSzPct val="75000"/>
              <a:buChar char="•"/>
              <a:defRPr sz="2600">
                <a:solidFill>
                  <a:schemeClr val="accent5"/>
                </a:solidFill>
              </a:defRPr>
            </a:pPr>
            <a:r>
              <a:t>Calibration Setup </a:t>
            </a:r>
            <a:r>
              <a:rPr>
                <a:solidFill>
                  <a:schemeClr val="accent6">
                    <a:lumOff val="-8741"/>
                  </a:schemeClr>
                </a:solidFill>
              </a:rPr>
              <a:t>more flexible, but it will be a non-standard mode</a:t>
            </a:r>
          </a:p>
          <a:p>
            <a:pPr marL="321027" indent="-321027" algn="l">
              <a:lnSpc>
                <a:spcPct val="150000"/>
              </a:lnSpc>
              <a:spcBef>
                <a:spcPts val="100"/>
              </a:spcBef>
              <a:buSzPct val="75000"/>
              <a:buChar char="•"/>
              <a:defRPr sz="2600">
                <a:solidFill>
                  <a:schemeClr val="accent5"/>
                </a:solidFill>
              </a:defRPr>
            </a:pPr>
          </a:p>
          <a:p>
            <a:pPr marL="321027" indent="-321027" algn="l">
              <a:lnSpc>
                <a:spcPct val="150000"/>
              </a:lnSpc>
              <a:spcBef>
                <a:spcPts val="100"/>
              </a:spcBef>
              <a:buSzPct val="75000"/>
              <a:buChar char="•"/>
              <a:defRPr sz="2600">
                <a:solidFill>
                  <a:schemeClr val="accent5"/>
                </a:solidFill>
              </a:defRPr>
            </a:pPr>
            <a:r>
              <a:t>Time constrained </a:t>
            </a:r>
            <a:r>
              <a:rPr>
                <a:solidFill>
                  <a:schemeClr val="accent6">
                    <a:lumOff val="-8741"/>
                  </a:schemeClr>
                </a:solidFill>
              </a:rPr>
              <a:t>observing more flexible</a:t>
            </a:r>
            <a:endParaRPr>
              <a:solidFill>
                <a:schemeClr val="accent6">
                  <a:lumOff val="-8741"/>
                </a:schemeClr>
              </a:solidFill>
            </a:endParaRPr>
          </a:p>
          <a:p>
            <a:pPr marL="321027" indent="-321027" algn="l">
              <a:lnSpc>
                <a:spcPct val="150000"/>
              </a:lnSpc>
              <a:spcBef>
                <a:spcPts val="100"/>
              </a:spcBef>
              <a:buSzPct val="75000"/>
              <a:buChar char="•"/>
              <a:defRPr sz="2600">
                <a:solidFill>
                  <a:schemeClr val="accent5"/>
                </a:solidFill>
              </a:defRPr>
            </a:pPr>
            <a:endParaRPr>
              <a:solidFill>
                <a:schemeClr val="accent6">
                  <a:lumOff val="-8741"/>
                </a:schemeClr>
              </a:solidFill>
            </a:endParaRPr>
          </a:p>
          <a:p>
            <a:pPr marL="321027" indent="-321027" algn="l">
              <a:lnSpc>
                <a:spcPct val="150000"/>
              </a:lnSpc>
              <a:spcBef>
                <a:spcPts val="100"/>
              </a:spcBef>
              <a:buSzPct val="75000"/>
              <a:buChar char="•"/>
              <a:defRPr sz="2600">
                <a:solidFill>
                  <a:schemeClr val="accent5"/>
                </a:solidFill>
              </a:defRPr>
            </a:pPr>
            <a:r>
              <a:t>Resubmissions </a:t>
            </a:r>
            <a:r>
              <a:rPr>
                <a:solidFill>
                  <a:schemeClr val="accent6">
                    <a:lumOff val="-8741"/>
                  </a:schemeClr>
                </a:solidFill>
              </a:rPr>
              <a:t>now flagged by the observatory</a:t>
            </a:r>
            <a:r>
              <a:t>, duplications must be justified</a:t>
            </a:r>
          </a:p>
          <a:p>
            <a:pPr marL="321027" indent="-321027" algn="l">
              <a:lnSpc>
                <a:spcPct val="150000"/>
              </a:lnSpc>
              <a:spcBef>
                <a:spcPts val="100"/>
              </a:spcBef>
              <a:buSzPct val="75000"/>
              <a:buChar char="•"/>
              <a:defRPr sz="2600">
                <a:solidFill>
                  <a:schemeClr val="accent5"/>
                </a:solidFill>
              </a:defRPr>
            </a:pPr>
          </a:p>
          <a:p>
            <a:pPr marL="321027" indent="-321027" algn="l">
              <a:lnSpc>
                <a:spcPct val="150000"/>
              </a:lnSpc>
              <a:spcBef>
                <a:spcPts val="100"/>
              </a:spcBef>
              <a:buSzPct val="75000"/>
              <a:buChar char="•"/>
              <a:defRPr sz="2600">
                <a:solidFill>
                  <a:schemeClr val="accent5"/>
                </a:solidFill>
              </a:defRPr>
            </a:pPr>
            <a:r>
              <a:t>Full polarization </a:t>
            </a:r>
            <a:r>
              <a:rPr>
                <a:solidFill>
                  <a:schemeClr val="accent6">
                    <a:lumOff val="-8741"/>
                  </a:schemeClr>
                </a:solidFill>
              </a:rPr>
              <a:t>available in all low-frequency bands (Bands 3-7)</a:t>
            </a:r>
            <a:endParaRPr>
              <a:solidFill>
                <a:schemeClr val="accent6">
                  <a:lumOff val="-8741"/>
                </a:schemeClr>
              </a:solidFill>
            </a:endParaRPr>
          </a:p>
          <a:p>
            <a:pPr marL="321027" indent="-321027" algn="l">
              <a:lnSpc>
                <a:spcPct val="150000"/>
              </a:lnSpc>
              <a:spcBef>
                <a:spcPts val="100"/>
              </a:spcBef>
              <a:buSzPct val="75000"/>
              <a:buChar char="•"/>
              <a:defRPr sz="2600">
                <a:solidFill>
                  <a:schemeClr val="accent5"/>
                </a:solidFill>
              </a:defRPr>
            </a:pPr>
            <a:endParaRPr>
              <a:solidFill>
                <a:schemeClr val="accent6">
                  <a:lumOff val="-8741"/>
                </a:schemeClr>
              </a:solidFill>
            </a:endParaRPr>
          </a:p>
          <a:p>
            <a:pPr marL="321027" indent="-321027" algn="l">
              <a:lnSpc>
                <a:spcPct val="150000"/>
              </a:lnSpc>
              <a:spcBef>
                <a:spcPts val="100"/>
              </a:spcBef>
              <a:buSzPct val="75000"/>
              <a:buChar char="•"/>
              <a:defRPr sz="2600">
                <a:solidFill>
                  <a:schemeClr val="accent5"/>
                </a:solidFill>
              </a:defRPr>
            </a:pPr>
            <a:r>
              <a:t>Overlaid lines </a:t>
            </a:r>
            <a:r>
              <a:rPr>
                <a:solidFill>
                  <a:schemeClr val="accent6">
                    <a:lumOff val="-8741"/>
                  </a:schemeClr>
                </a:solidFill>
              </a:rPr>
              <a:t>are saved</a:t>
            </a:r>
            <a:endParaRPr>
              <a:solidFill>
                <a:schemeClr val="accent6">
                  <a:lumOff val="-8741"/>
                </a:schemeClr>
              </a:solidFill>
            </a:endParaRPr>
          </a:p>
          <a:p>
            <a:pPr algn="l">
              <a:lnSpc>
                <a:spcPct val="150000"/>
              </a:lnSpc>
              <a:spcBef>
                <a:spcPts val="100"/>
              </a:spcBef>
              <a:defRPr sz="2600">
                <a:solidFill>
                  <a:schemeClr val="accent5"/>
                </a:solidFill>
              </a:defRPr>
            </a:pPr>
          </a:p>
          <a:p>
            <a:pPr algn="l">
              <a:lnSpc>
                <a:spcPct val="150000"/>
              </a:lnSpc>
              <a:spcBef>
                <a:spcPts val="100"/>
              </a:spcBef>
              <a:defRPr sz="2600">
                <a:solidFill>
                  <a:schemeClr val="accent5"/>
                </a:solidFill>
              </a:defRPr>
            </a:pPr>
          </a:p>
          <a:p>
            <a:pPr algn="l">
              <a:lnSpc>
                <a:spcPct val="150000"/>
              </a:lnSpc>
              <a:spcBef>
                <a:spcPts val="100"/>
              </a:spcBef>
              <a:defRPr sz="2600">
                <a:solidFill>
                  <a:schemeClr val="accent5"/>
                </a:solidFill>
              </a:defRPr>
            </a:pPr>
          </a:p>
          <a:p>
            <a:pPr algn="l">
              <a:lnSpc>
                <a:spcPct val="150000"/>
              </a:lnSpc>
              <a:spcBef>
                <a:spcPts val="100"/>
              </a:spcBef>
              <a:defRPr sz="2600">
                <a:solidFill>
                  <a:schemeClr val="accent5"/>
                </a:solidFill>
              </a:defRPr>
            </a:pPr>
          </a:p>
        </p:txBody>
      </p:sp>
      <p:sp>
        <p:nvSpPr>
          <p:cNvPr id="303" name="New!!"/>
          <p:cNvSpPr txBox="1"/>
          <p:nvPr/>
        </p:nvSpPr>
        <p:spPr>
          <a:xfrm>
            <a:off x="793090" y="1349004"/>
            <a:ext cx="135887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a:solidFill>
                  <a:schemeClr val="accent5"/>
                </a:solidFill>
                <a:latin typeface="Helvetica"/>
                <a:ea typeface="Helvetica"/>
                <a:cs typeface="Helvetica"/>
                <a:sym typeface="Helvetica"/>
              </a:defRPr>
            </a:lvl1pPr>
          </a:lstStyle>
          <a:p>
            <a:pPr/>
            <a:r>
              <a:t>New!!</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05" name="Technical Justification"/>
          <p:cNvSpPr txBox="1"/>
          <p:nvPr>
            <p:ph type="ctrTitle"/>
          </p:nvPr>
        </p:nvSpPr>
        <p:spPr>
          <a:xfrm>
            <a:off x="2286000" y="280289"/>
            <a:ext cx="10464800" cy="1130301"/>
          </a:xfrm>
          <a:prstGeom prst="rect">
            <a:avLst/>
          </a:prstGeom>
        </p:spPr>
        <p:txBody>
          <a:bodyPr/>
          <a:lstStyle>
            <a:lvl1pPr algn="r">
              <a:defRPr sz="5000"/>
            </a:lvl1pPr>
          </a:lstStyle>
          <a:p>
            <a:pPr/>
            <a:r>
              <a:t>Technical Justification</a:t>
            </a:r>
          </a:p>
        </p:txBody>
      </p:sp>
      <p:grpSp>
        <p:nvGrpSpPr>
          <p:cNvPr id="308" name="Forma"/>
          <p:cNvGrpSpPr/>
          <p:nvPr/>
        </p:nvGrpSpPr>
        <p:grpSpPr>
          <a:xfrm>
            <a:off x="-286371" y="-179132"/>
            <a:ext cx="13374342" cy="2049144"/>
            <a:chOff x="0" y="0"/>
            <a:chExt cx="13374341" cy="2049143"/>
          </a:xfrm>
        </p:grpSpPr>
        <p:sp>
          <p:nvSpPr>
            <p:cNvPr id="307"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306"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311" name="Forma"/>
          <p:cNvGrpSpPr/>
          <p:nvPr/>
        </p:nvGrpSpPr>
        <p:grpSpPr>
          <a:xfrm rot="10800000">
            <a:off x="-184771" y="7892362"/>
            <a:ext cx="13374342" cy="2049144"/>
            <a:chOff x="0" y="0"/>
            <a:chExt cx="13374341" cy="2049143"/>
          </a:xfrm>
        </p:grpSpPr>
        <p:sp>
          <p:nvSpPr>
            <p:cNvPr id="310"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309"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312" name="Justify your chosen sensitivity and bandwidth for sensitivity✍…"/>
          <p:cNvSpPr txBox="1"/>
          <p:nvPr>
            <p:ph type="subTitle" sz="half" idx="1"/>
          </p:nvPr>
        </p:nvSpPr>
        <p:spPr>
          <a:xfrm>
            <a:off x="652885" y="1578097"/>
            <a:ext cx="11495831" cy="2748809"/>
          </a:xfrm>
          <a:prstGeom prst="rect">
            <a:avLst/>
          </a:prstGeom>
        </p:spPr>
        <p:txBody>
          <a:bodyPr>
            <a:noAutofit/>
          </a:bodyPr>
          <a:lstStyle/>
          <a:p>
            <a:pPr algn="l">
              <a:lnSpc>
                <a:spcPct val="150000"/>
              </a:lnSpc>
              <a:spcBef>
                <a:spcPts val="100"/>
              </a:spcBef>
              <a:defRPr b="1" sz="2600"/>
            </a:pPr>
            <a:r>
              <a:t>Justify your chosen sensitivity and bandwidth for sensitivity</a:t>
            </a:r>
            <a:r>
              <a:rPr sz="4200"/>
              <a:t>✍</a:t>
            </a:r>
          </a:p>
          <a:p>
            <a:pPr algn="l">
              <a:lnSpc>
                <a:spcPct val="150000"/>
              </a:lnSpc>
              <a:spcBef>
                <a:spcPts val="100"/>
              </a:spcBef>
              <a:defRPr i="1" sz="2600"/>
            </a:pPr>
            <a:r>
              <a:t>OT gives a sensitivity summary: requested and achieved RMS and S/N in req. bandwidth</a:t>
            </a:r>
          </a:p>
          <a:p>
            <a:pPr algn="l">
              <a:lnSpc>
                <a:spcPct val="150000"/>
              </a:lnSpc>
              <a:spcBef>
                <a:spcPts val="100"/>
              </a:spcBef>
              <a:defRPr i="1" sz="2600"/>
            </a:pPr>
            <a:r>
              <a:t>Spectral observations: OT gives S/N over 1/3 of the linewidth, and linewidth/bandwidth for sensitivity ratio, gives also the spectral dynamic range</a:t>
            </a:r>
          </a:p>
        </p:txBody>
      </p:sp>
      <p:sp>
        <p:nvSpPr>
          <p:cNvPr id="313" name="Justify your angular resolution and MRS✍…"/>
          <p:cNvSpPr txBox="1"/>
          <p:nvPr/>
        </p:nvSpPr>
        <p:spPr>
          <a:xfrm>
            <a:off x="4068266" y="4494412"/>
            <a:ext cx="8458135" cy="22125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r">
              <a:lnSpc>
                <a:spcPct val="150000"/>
              </a:lnSpc>
              <a:spcBef>
                <a:spcPts val="100"/>
              </a:spcBef>
              <a:defRPr b="1" sz="2600">
                <a:solidFill>
                  <a:schemeClr val="accent6">
                    <a:lumOff val="-8741"/>
                  </a:schemeClr>
                </a:solidFill>
                <a:latin typeface="Gill Sans"/>
                <a:ea typeface="Gill Sans"/>
                <a:cs typeface="Gill Sans"/>
                <a:sym typeface="Gill Sans"/>
              </a:defRPr>
            </a:pPr>
            <a:r>
              <a:t>Justify your angular resolution and MRS</a:t>
            </a:r>
            <a:r>
              <a:rPr sz="4200"/>
              <a:t>✍</a:t>
            </a:r>
          </a:p>
          <a:p>
            <a:pPr algn="r">
              <a:lnSpc>
                <a:spcPct val="150000"/>
              </a:lnSpc>
              <a:spcBef>
                <a:spcPts val="100"/>
              </a:spcBef>
              <a:defRPr i="1" sz="2600">
                <a:solidFill>
                  <a:schemeClr val="accent6">
                    <a:lumOff val="-8741"/>
                  </a:schemeClr>
                </a:solidFill>
                <a:latin typeface="Gill Sans"/>
                <a:ea typeface="Gill Sans"/>
                <a:cs typeface="Gill Sans"/>
                <a:sym typeface="Gill Sans"/>
              </a:defRPr>
            </a:pPr>
            <a:r>
              <a:t>OT repeats the angular resolution and MRS</a:t>
            </a:r>
          </a:p>
        </p:txBody>
      </p:sp>
      <p:sp>
        <p:nvSpPr>
          <p:cNvPr id="314" name="Justify your spectral resolution and data rate✍…"/>
          <p:cNvSpPr txBox="1"/>
          <p:nvPr/>
        </p:nvSpPr>
        <p:spPr>
          <a:xfrm>
            <a:off x="292833" y="6661842"/>
            <a:ext cx="11952965" cy="2428409"/>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a:lnSpc>
                <a:spcPct val="150000"/>
              </a:lnSpc>
              <a:spcBef>
                <a:spcPts val="100"/>
              </a:spcBef>
              <a:defRPr b="1" sz="2600">
                <a:solidFill>
                  <a:schemeClr val="accent6">
                    <a:lumOff val="-8741"/>
                  </a:schemeClr>
                </a:solidFill>
                <a:latin typeface="Gill Sans"/>
                <a:ea typeface="Gill Sans"/>
                <a:cs typeface="Gill Sans"/>
                <a:sym typeface="Gill Sans"/>
              </a:defRPr>
            </a:pPr>
            <a:r>
              <a:t>Justify your spectral resolution and data rate</a:t>
            </a:r>
            <a:r>
              <a:rPr sz="4200"/>
              <a:t>✍</a:t>
            </a:r>
            <a:endParaRPr sz="4200"/>
          </a:p>
          <a:p>
            <a:pPr algn="l">
              <a:lnSpc>
                <a:spcPct val="150000"/>
              </a:lnSpc>
              <a:spcBef>
                <a:spcPts val="100"/>
              </a:spcBef>
              <a:defRPr i="1" sz="2600">
                <a:solidFill>
                  <a:schemeClr val="accent6">
                    <a:lumOff val="-8741"/>
                  </a:schemeClr>
                </a:solidFill>
                <a:latin typeface="Gill Sans"/>
                <a:ea typeface="Gill Sans"/>
                <a:cs typeface="Gill Sans"/>
                <a:sym typeface="Gill Sans"/>
              </a:defRPr>
            </a:pPr>
            <a:r>
              <a:t>OT repeats linewidth/spectral resolution of representative spw, and gives bandwdith of representative spw </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16" name="Technical Justification"/>
          <p:cNvSpPr txBox="1"/>
          <p:nvPr>
            <p:ph type="ctrTitle"/>
          </p:nvPr>
        </p:nvSpPr>
        <p:spPr>
          <a:xfrm>
            <a:off x="2286000" y="280289"/>
            <a:ext cx="10464800" cy="1130301"/>
          </a:xfrm>
          <a:prstGeom prst="rect">
            <a:avLst/>
          </a:prstGeom>
        </p:spPr>
        <p:txBody>
          <a:bodyPr/>
          <a:lstStyle>
            <a:lvl1pPr algn="r">
              <a:defRPr sz="5000"/>
            </a:lvl1pPr>
          </a:lstStyle>
          <a:p>
            <a:pPr/>
            <a:r>
              <a:t>Technical Justification</a:t>
            </a:r>
          </a:p>
        </p:txBody>
      </p:sp>
      <p:grpSp>
        <p:nvGrpSpPr>
          <p:cNvPr id="319" name="Forma"/>
          <p:cNvGrpSpPr/>
          <p:nvPr/>
        </p:nvGrpSpPr>
        <p:grpSpPr>
          <a:xfrm>
            <a:off x="-286371" y="-179132"/>
            <a:ext cx="13374342" cy="2049144"/>
            <a:chOff x="0" y="0"/>
            <a:chExt cx="13374341" cy="2049143"/>
          </a:xfrm>
        </p:grpSpPr>
        <p:sp>
          <p:nvSpPr>
            <p:cNvPr id="318"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317"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322" name="Forma"/>
          <p:cNvGrpSpPr/>
          <p:nvPr/>
        </p:nvGrpSpPr>
        <p:grpSpPr>
          <a:xfrm rot="10800000">
            <a:off x="-184771" y="7892362"/>
            <a:ext cx="13374342" cy="2049144"/>
            <a:chOff x="0" y="0"/>
            <a:chExt cx="13374341" cy="2049143"/>
          </a:xfrm>
        </p:grpSpPr>
        <p:sp>
          <p:nvSpPr>
            <p:cNvPr id="321"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320"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323" name="Justify your chosen sensitivity and bandwidth for sensitivity✍"/>
          <p:cNvSpPr txBox="1"/>
          <p:nvPr>
            <p:ph type="subTitle" sz="half" idx="1"/>
          </p:nvPr>
        </p:nvSpPr>
        <p:spPr>
          <a:xfrm>
            <a:off x="449684" y="2075677"/>
            <a:ext cx="11495832" cy="2748809"/>
          </a:xfrm>
          <a:prstGeom prst="rect">
            <a:avLst/>
          </a:prstGeom>
        </p:spPr>
        <p:txBody>
          <a:bodyPr>
            <a:noAutofit/>
          </a:bodyPr>
          <a:lstStyle/>
          <a:p>
            <a:pPr algn="l">
              <a:lnSpc>
                <a:spcPct val="150000"/>
              </a:lnSpc>
              <a:spcBef>
                <a:spcPts val="100"/>
              </a:spcBef>
              <a:defRPr b="1" sz="2600"/>
            </a:pPr>
            <a:r>
              <a:t>Justify your chosen sensitivity and bandwidth for sensitivity</a:t>
            </a:r>
            <a:r>
              <a:rPr sz="4200"/>
              <a:t>✍</a:t>
            </a:r>
          </a:p>
        </p:txBody>
      </p:sp>
      <p:sp>
        <p:nvSpPr>
          <p:cNvPr id="324" name="Justify your angular resolution and MRS✍"/>
          <p:cNvSpPr txBox="1"/>
          <p:nvPr/>
        </p:nvSpPr>
        <p:spPr>
          <a:xfrm>
            <a:off x="1274920" y="2928584"/>
            <a:ext cx="8731596" cy="22125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r">
              <a:lnSpc>
                <a:spcPct val="150000"/>
              </a:lnSpc>
              <a:spcBef>
                <a:spcPts val="100"/>
              </a:spcBef>
              <a:defRPr b="1" sz="2600">
                <a:solidFill>
                  <a:schemeClr val="accent6">
                    <a:lumOff val="-8741"/>
                  </a:schemeClr>
                </a:solidFill>
                <a:latin typeface="Gill Sans"/>
                <a:ea typeface="Gill Sans"/>
                <a:cs typeface="Gill Sans"/>
                <a:sym typeface="Gill Sans"/>
              </a:defRPr>
            </a:pPr>
            <a:r>
              <a:t>Justify your angular resolution and MRS</a:t>
            </a:r>
            <a:r>
              <a:rPr sz="4200"/>
              <a:t>✍</a:t>
            </a:r>
          </a:p>
        </p:txBody>
      </p:sp>
      <p:sp>
        <p:nvSpPr>
          <p:cNvPr id="325" name="Justify your spectral resolution and data rate✍"/>
          <p:cNvSpPr txBox="1"/>
          <p:nvPr/>
        </p:nvSpPr>
        <p:spPr>
          <a:xfrm>
            <a:off x="3922210" y="3922714"/>
            <a:ext cx="10766375" cy="190817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a:lnSpc>
                <a:spcPct val="150000"/>
              </a:lnSpc>
              <a:spcBef>
                <a:spcPts val="100"/>
              </a:spcBef>
              <a:defRPr b="1" sz="2600">
                <a:solidFill>
                  <a:schemeClr val="accent6">
                    <a:lumOff val="-8741"/>
                  </a:schemeClr>
                </a:solidFill>
                <a:latin typeface="Gill Sans"/>
                <a:ea typeface="Gill Sans"/>
                <a:cs typeface="Gill Sans"/>
                <a:sym typeface="Gill Sans"/>
              </a:defRPr>
            </a:pPr>
            <a:r>
              <a:t>Justify your spectral resolution and data rate</a:t>
            </a:r>
            <a:r>
              <a:rPr sz="4200"/>
              <a:t>✍</a:t>
            </a:r>
            <a:endParaRPr sz="4200"/>
          </a:p>
        </p:txBody>
      </p:sp>
      <p:grpSp>
        <p:nvGrpSpPr>
          <p:cNvPr id="329" name="Gruppo"/>
          <p:cNvGrpSpPr/>
          <p:nvPr/>
        </p:nvGrpSpPr>
        <p:grpSpPr>
          <a:xfrm>
            <a:off x="527084" y="4588026"/>
            <a:ext cx="4842273" cy="1591205"/>
            <a:chOff x="-50800" y="-50799"/>
            <a:chExt cx="4842271" cy="1591203"/>
          </a:xfrm>
        </p:grpSpPr>
        <p:sp>
          <p:nvSpPr>
            <p:cNvPr id="326" name="Numbers to be double checked trigger a message in blue"/>
            <p:cNvSpPr txBox="1"/>
            <p:nvPr/>
          </p:nvSpPr>
          <p:spPr>
            <a:xfrm>
              <a:off x="126735" y="429161"/>
              <a:ext cx="4487202" cy="8128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chemeClr val="accent1"/>
                  </a:solidFill>
                  <a:latin typeface="Gill Sans"/>
                  <a:ea typeface="Gill Sans"/>
                  <a:cs typeface="Gill Sans"/>
                  <a:sym typeface="Gill Sans"/>
                </a:defRPr>
              </a:lvl1pPr>
            </a:lstStyle>
            <a:p>
              <a:pPr/>
              <a:r>
                <a:t>Numbers to be double checked trigger a message in blue</a:t>
              </a:r>
            </a:p>
          </p:txBody>
        </p:sp>
        <p:pic>
          <p:nvPicPr>
            <p:cNvPr id="327" name="Ovale" descr="Ovale"/>
            <p:cNvPicPr>
              <a:picLocks noChangeAspect="0"/>
            </p:cNvPicPr>
            <p:nvPr/>
          </p:nvPicPr>
          <p:blipFill>
            <a:blip r:embed="rId4">
              <a:extLst/>
            </a:blip>
            <a:stretch>
              <a:fillRect/>
            </a:stretch>
          </p:blipFill>
          <p:spPr>
            <a:xfrm>
              <a:off x="-50800" y="-50800"/>
              <a:ext cx="4842272" cy="1591204"/>
            </a:xfrm>
            <a:prstGeom prst="rect">
              <a:avLst/>
            </a:prstGeom>
            <a:effectLst/>
          </p:spPr>
        </p:pic>
      </p:grpSp>
      <p:pic>
        <p:nvPicPr>
          <p:cNvPr id="330" name="Ovale" descr="Ovale"/>
          <p:cNvPicPr>
            <a:picLocks noChangeAspect="0"/>
          </p:cNvPicPr>
          <p:nvPr/>
        </p:nvPicPr>
        <p:blipFill>
          <a:blip r:embed="rId5">
            <a:extLst/>
          </a:blip>
          <a:stretch>
            <a:fillRect/>
          </a:stretch>
        </p:blipFill>
        <p:spPr>
          <a:xfrm>
            <a:off x="4192816" y="5892319"/>
            <a:ext cx="5228768" cy="2049144"/>
          </a:xfrm>
          <a:prstGeom prst="rect">
            <a:avLst/>
          </a:prstGeom>
        </p:spPr>
      </p:pic>
      <p:sp>
        <p:nvSpPr>
          <p:cNvPr id="332" name="Figures/Tables required for Technical Justification have to be present in Scientific Justification"/>
          <p:cNvSpPr txBox="1"/>
          <p:nvPr/>
        </p:nvSpPr>
        <p:spPr>
          <a:xfrm>
            <a:off x="4400341" y="6199732"/>
            <a:ext cx="4487202" cy="1168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solidFill>
                  <a:schemeClr val="accent4"/>
                </a:solidFill>
                <a:latin typeface="Gill Sans"/>
                <a:ea typeface="Gill Sans"/>
                <a:cs typeface="Gill Sans"/>
                <a:sym typeface="Gill Sans"/>
              </a:defRPr>
            </a:lvl1pPr>
          </a:lstStyle>
          <a:p>
            <a:pPr/>
            <a:r>
              <a:t>Figures/Tables required for Technical Justification have to be present in Scientific Justification</a:t>
            </a:r>
          </a:p>
        </p:txBody>
      </p:sp>
      <p:grpSp>
        <p:nvGrpSpPr>
          <p:cNvPr id="336" name="Gruppo"/>
          <p:cNvGrpSpPr/>
          <p:nvPr/>
        </p:nvGrpSpPr>
        <p:grpSpPr>
          <a:xfrm>
            <a:off x="416897" y="6813017"/>
            <a:ext cx="3557889" cy="1845205"/>
            <a:chOff x="0" y="-50800"/>
            <a:chExt cx="3557888" cy="1845204"/>
          </a:xfrm>
        </p:grpSpPr>
        <p:sp>
          <p:nvSpPr>
            <p:cNvPr id="333" name="Only spectral dynamic range &lt; 1000 (B3,4,6) /500 (B7,8,9,10) allowed"/>
            <p:cNvSpPr txBox="1"/>
            <p:nvPr/>
          </p:nvSpPr>
          <p:spPr>
            <a:xfrm>
              <a:off x="0" y="287602"/>
              <a:ext cx="3557888" cy="116840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spAutoFit/>
            </a:bodyPr>
            <a:lstStyle>
              <a:lvl1pPr>
                <a:defRPr sz="2400">
                  <a:solidFill>
                    <a:schemeClr val="accent2"/>
                  </a:solidFill>
                  <a:latin typeface="Gill Sans"/>
                  <a:ea typeface="Gill Sans"/>
                  <a:cs typeface="Gill Sans"/>
                  <a:sym typeface="Gill Sans"/>
                </a:defRPr>
              </a:lvl1pPr>
            </a:lstStyle>
            <a:p>
              <a:pPr/>
              <a:r>
                <a:t>Only spectral dynamic range &lt; 1000 (B3,4,6) /500 (B7,8,9,10) allowed</a:t>
              </a:r>
            </a:p>
          </p:txBody>
        </p:sp>
        <p:pic>
          <p:nvPicPr>
            <p:cNvPr id="334" name="Ovale" descr="Ovale"/>
            <p:cNvPicPr>
              <a:picLocks noChangeAspect="0"/>
            </p:cNvPicPr>
            <p:nvPr/>
          </p:nvPicPr>
          <p:blipFill>
            <a:blip r:embed="rId6">
              <a:extLst/>
            </a:blip>
            <a:stretch>
              <a:fillRect/>
            </a:stretch>
          </p:blipFill>
          <p:spPr>
            <a:xfrm>
              <a:off x="-1" y="-50800"/>
              <a:ext cx="3557890" cy="1845205"/>
            </a:xfrm>
            <a:prstGeom prst="rect">
              <a:avLst/>
            </a:prstGeom>
            <a:effectLst/>
          </p:spPr>
        </p:pic>
      </p:grpSp>
      <p:pic>
        <p:nvPicPr>
          <p:cNvPr id="337" name="Ovale" descr="Ovale"/>
          <p:cNvPicPr>
            <a:picLocks noChangeAspect="0"/>
          </p:cNvPicPr>
          <p:nvPr/>
        </p:nvPicPr>
        <p:blipFill>
          <a:blip r:embed="rId7">
            <a:extLst/>
          </a:blip>
          <a:stretch>
            <a:fillRect/>
          </a:stretch>
        </p:blipFill>
        <p:spPr>
          <a:xfrm>
            <a:off x="8925897" y="4508620"/>
            <a:ext cx="3996568" cy="2617392"/>
          </a:xfrm>
          <a:prstGeom prst="rect">
            <a:avLst/>
          </a:prstGeom>
        </p:spPr>
      </p:pic>
      <p:sp>
        <p:nvSpPr>
          <p:cNvPr id="339" name="Check the knowledgebase…"/>
          <p:cNvSpPr txBox="1"/>
          <p:nvPr/>
        </p:nvSpPr>
        <p:spPr>
          <a:xfrm>
            <a:off x="9305397" y="5368582"/>
            <a:ext cx="3557889" cy="11684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a:defRPr sz="2400">
                <a:solidFill>
                  <a:schemeClr val="accent5"/>
                </a:solidFill>
                <a:latin typeface="Gill Sans"/>
                <a:ea typeface="Gill Sans"/>
                <a:cs typeface="Gill Sans"/>
                <a:sym typeface="Gill Sans"/>
              </a:defRPr>
            </a:pPr>
            <a:r>
              <a:t>Check the knowledgebase</a:t>
            </a:r>
          </a:p>
          <a:p>
            <a:pPr>
              <a:defRPr sz="2400">
                <a:solidFill>
                  <a:schemeClr val="accent5"/>
                </a:solidFill>
                <a:latin typeface="Gill Sans"/>
                <a:ea typeface="Gill Sans"/>
                <a:cs typeface="Gill Sans"/>
                <a:sym typeface="Gill Sans"/>
              </a:defRPr>
            </a:pPr>
            <a:r>
              <a:t>if you encounter problems or contact us!</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41" name="Completing the proposal"/>
          <p:cNvSpPr txBox="1"/>
          <p:nvPr>
            <p:ph type="ctrTitle"/>
          </p:nvPr>
        </p:nvSpPr>
        <p:spPr>
          <a:xfrm>
            <a:off x="2286000" y="280289"/>
            <a:ext cx="10464800" cy="1130301"/>
          </a:xfrm>
          <a:prstGeom prst="rect">
            <a:avLst/>
          </a:prstGeom>
        </p:spPr>
        <p:txBody>
          <a:bodyPr/>
          <a:lstStyle>
            <a:lvl1pPr algn="r">
              <a:defRPr sz="5000"/>
            </a:lvl1pPr>
          </a:lstStyle>
          <a:p>
            <a:pPr/>
            <a:r>
              <a:t>Completing the proposal</a:t>
            </a:r>
          </a:p>
        </p:txBody>
      </p:sp>
      <p:grpSp>
        <p:nvGrpSpPr>
          <p:cNvPr id="344" name="Forma"/>
          <p:cNvGrpSpPr/>
          <p:nvPr/>
        </p:nvGrpSpPr>
        <p:grpSpPr>
          <a:xfrm>
            <a:off x="-286371" y="-179132"/>
            <a:ext cx="13374342" cy="2049144"/>
            <a:chOff x="0" y="0"/>
            <a:chExt cx="13374341" cy="2049143"/>
          </a:xfrm>
        </p:grpSpPr>
        <p:sp>
          <p:nvSpPr>
            <p:cNvPr id="343"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342"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347" name="Forma"/>
          <p:cNvGrpSpPr/>
          <p:nvPr/>
        </p:nvGrpSpPr>
        <p:grpSpPr>
          <a:xfrm rot="10800000">
            <a:off x="-184771" y="7892362"/>
            <a:ext cx="13374342" cy="2049144"/>
            <a:chOff x="0" y="0"/>
            <a:chExt cx="13374341" cy="2049143"/>
          </a:xfrm>
        </p:grpSpPr>
        <p:sp>
          <p:nvSpPr>
            <p:cNvPr id="346"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345"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348" name="1. Validate your proposal…"/>
          <p:cNvSpPr txBox="1"/>
          <p:nvPr>
            <p:ph type="subTitle" sz="half" idx="1"/>
          </p:nvPr>
        </p:nvSpPr>
        <p:spPr>
          <a:xfrm>
            <a:off x="381951" y="2101162"/>
            <a:ext cx="11495831" cy="2748809"/>
          </a:xfrm>
          <a:prstGeom prst="rect">
            <a:avLst/>
          </a:prstGeom>
        </p:spPr>
        <p:txBody>
          <a:bodyPr>
            <a:noAutofit/>
          </a:bodyPr>
          <a:lstStyle/>
          <a:p>
            <a:pPr algn="l">
              <a:lnSpc>
                <a:spcPct val="150000"/>
              </a:lnSpc>
              <a:spcBef>
                <a:spcPts val="100"/>
              </a:spcBef>
              <a:defRPr b="1" sz="2600"/>
            </a:pPr>
            <a:r>
              <a:t>1. Validate your proposal</a:t>
            </a:r>
          </a:p>
          <a:p>
            <a:pPr algn="l">
              <a:lnSpc>
                <a:spcPct val="150000"/>
              </a:lnSpc>
              <a:spcBef>
                <a:spcPts val="100"/>
              </a:spcBef>
              <a:defRPr i="1" sz="2600"/>
            </a:pPr>
            <a:r>
              <a:t>This brings up any problem, such missing Scientific Justification, or badly set spectral settings. </a:t>
            </a:r>
          </a:p>
          <a:p>
            <a:pPr algn="l">
              <a:lnSpc>
                <a:spcPct val="150000"/>
              </a:lnSpc>
              <a:spcBef>
                <a:spcPts val="100"/>
              </a:spcBef>
              <a:defRPr b="1" i="1" sz="2600"/>
            </a:pPr>
            <a:r>
              <a:t>Only validated proposal can be submitted!</a:t>
            </a:r>
          </a:p>
        </p:txBody>
      </p:sp>
      <p:sp>
        <p:nvSpPr>
          <p:cNvPr id="349" name="2. Display project  time summary…"/>
          <p:cNvSpPr txBox="1"/>
          <p:nvPr/>
        </p:nvSpPr>
        <p:spPr>
          <a:xfrm>
            <a:off x="5697609" y="4951612"/>
            <a:ext cx="7203760" cy="22125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r">
              <a:lnSpc>
                <a:spcPct val="150000"/>
              </a:lnSpc>
              <a:spcBef>
                <a:spcPts val="100"/>
              </a:spcBef>
              <a:defRPr b="1" sz="2600">
                <a:solidFill>
                  <a:schemeClr val="accent6">
                    <a:lumOff val="-8741"/>
                  </a:schemeClr>
                </a:solidFill>
                <a:latin typeface="Gill Sans"/>
                <a:ea typeface="Gill Sans"/>
                <a:cs typeface="Gill Sans"/>
                <a:sym typeface="Gill Sans"/>
              </a:defRPr>
            </a:pPr>
            <a:r>
              <a:t>2. Display project  time summary</a:t>
            </a:r>
          </a:p>
          <a:p>
            <a:pPr algn="r">
              <a:lnSpc>
                <a:spcPct val="150000"/>
              </a:lnSpc>
              <a:spcBef>
                <a:spcPts val="100"/>
              </a:spcBef>
              <a:defRPr i="1" sz="2600">
                <a:solidFill>
                  <a:schemeClr val="accent6">
                    <a:lumOff val="-8741"/>
                  </a:schemeClr>
                </a:solidFill>
                <a:latin typeface="Gill Sans"/>
                <a:ea typeface="Gill Sans"/>
                <a:cs typeface="Gill Sans"/>
                <a:sym typeface="Gill Sans"/>
              </a:defRPr>
            </a:pPr>
            <a:r>
              <a:t>Gives an overview of observing time of all proposal and the data rate  plus expected data size</a:t>
            </a:r>
          </a:p>
        </p:txBody>
      </p:sp>
      <p:sp>
        <p:nvSpPr>
          <p:cNvPr id="350" name="3. Make a pdf overview and save the .aot file on your disk"/>
          <p:cNvSpPr txBox="1"/>
          <p:nvPr/>
        </p:nvSpPr>
        <p:spPr>
          <a:xfrm>
            <a:off x="360566" y="7807695"/>
            <a:ext cx="10766375" cy="190817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gn="l">
              <a:lnSpc>
                <a:spcPct val="150000"/>
              </a:lnSpc>
              <a:spcBef>
                <a:spcPts val="100"/>
              </a:spcBef>
              <a:defRPr b="1" sz="2600">
                <a:solidFill>
                  <a:schemeClr val="accent6">
                    <a:lumOff val="-8741"/>
                  </a:schemeClr>
                </a:solidFill>
                <a:latin typeface="Gill Sans"/>
                <a:ea typeface="Gill Sans"/>
                <a:cs typeface="Gill Sans"/>
                <a:sym typeface="Gill Sans"/>
              </a:defRPr>
            </a:lvl1pPr>
          </a:lstStyle>
          <a:p>
            <a:pPr/>
            <a:r>
              <a:t>3. Make a pdf overview and save the .aot file on your disk</a:t>
            </a:r>
            <a:endParaRPr sz="4200"/>
          </a:p>
        </p:txBody>
      </p:sp>
      <p:sp>
        <p:nvSpPr>
          <p:cNvPr id="351" name="Validation errors are given in the Feedback window"/>
          <p:cNvSpPr txBox="1"/>
          <p:nvPr/>
        </p:nvSpPr>
        <p:spPr>
          <a:xfrm>
            <a:off x="520038" y="5194300"/>
            <a:ext cx="4487202" cy="812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a:solidFill>
                  <a:schemeClr val="accent2">
                    <a:hueOff val="-2473792"/>
                    <a:satOff val="-50209"/>
                    <a:lumOff val="23543"/>
                  </a:schemeClr>
                </a:solidFill>
                <a:latin typeface="Gill Sans"/>
                <a:ea typeface="Gill Sans"/>
                <a:cs typeface="Gill Sans"/>
                <a:sym typeface="Gill Sans"/>
              </a:defRPr>
            </a:lvl1pPr>
          </a:lstStyle>
          <a:p>
            <a:pPr/>
            <a:r>
              <a:t>Validation errors are given in the Feedback window</a:t>
            </a:r>
          </a:p>
        </p:txBody>
      </p:sp>
      <p:pic>
        <p:nvPicPr>
          <p:cNvPr id="352" name="Ovale" descr="Ovale"/>
          <p:cNvPicPr>
            <a:picLocks noChangeAspect="0"/>
          </p:cNvPicPr>
          <p:nvPr/>
        </p:nvPicPr>
        <p:blipFill>
          <a:blip r:embed="rId4">
            <a:extLst/>
          </a:blip>
          <a:stretch>
            <a:fillRect/>
          </a:stretch>
        </p:blipFill>
        <p:spPr>
          <a:xfrm>
            <a:off x="342503" y="4805098"/>
            <a:ext cx="4842272" cy="1591205"/>
          </a:xfrm>
          <a:prstGeom prst="rect">
            <a:avLst/>
          </a:prstGeom>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55" name="OT documentation and Help"/>
          <p:cNvSpPr txBox="1"/>
          <p:nvPr>
            <p:ph type="ctrTitle"/>
          </p:nvPr>
        </p:nvSpPr>
        <p:spPr>
          <a:xfrm>
            <a:off x="2286000" y="280289"/>
            <a:ext cx="10464800" cy="1130301"/>
          </a:xfrm>
          <a:prstGeom prst="rect">
            <a:avLst/>
          </a:prstGeom>
        </p:spPr>
        <p:txBody>
          <a:bodyPr/>
          <a:lstStyle>
            <a:lvl1pPr algn="r">
              <a:defRPr sz="5000"/>
            </a:lvl1pPr>
          </a:lstStyle>
          <a:p>
            <a:pPr/>
            <a:r>
              <a:t>OT documentation and Help</a:t>
            </a:r>
          </a:p>
        </p:txBody>
      </p:sp>
      <p:grpSp>
        <p:nvGrpSpPr>
          <p:cNvPr id="358" name="Forma"/>
          <p:cNvGrpSpPr/>
          <p:nvPr/>
        </p:nvGrpSpPr>
        <p:grpSpPr>
          <a:xfrm>
            <a:off x="-286371" y="-179132"/>
            <a:ext cx="13374342" cy="2049144"/>
            <a:chOff x="0" y="0"/>
            <a:chExt cx="13374341" cy="2049143"/>
          </a:xfrm>
        </p:grpSpPr>
        <p:sp>
          <p:nvSpPr>
            <p:cNvPr id="357"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356"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361" name="Forma"/>
          <p:cNvGrpSpPr/>
          <p:nvPr/>
        </p:nvGrpSpPr>
        <p:grpSpPr>
          <a:xfrm rot="10800000">
            <a:off x="-184771" y="7892362"/>
            <a:ext cx="13374342" cy="2049144"/>
            <a:chOff x="0" y="0"/>
            <a:chExt cx="13374341" cy="2049143"/>
          </a:xfrm>
        </p:grpSpPr>
        <p:sp>
          <p:nvSpPr>
            <p:cNvPr id="360"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359"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362" name="OT Help includes the User manual and reference guide"/>
          <p:cNvSpPr txBox="1"/>
          <p:nvPr>
            <p:ph type="subTitle" sz="quarter" idx="1"/>
          </p:nvPr>
        </p:nvSpPr>
        <p:spPr>
          <a:xfrm>
            <a:off x="5367892" y="2481535"/>
            <a:ext cx="5663356" cy="1443619"/>
          </a:xfrm>
          <a:prstGeom prst="rect">
            <a:avLst/>
          </a:prstGeom>
        </p:spPr>
        <p:txBody>
          <a:bodyPr>
            <a:noAutofit/>
          </a:bodyPr>
          <a:lstStyle/>
          <a:p>
            <a:pPr>
              <a:lnSpc>
                <a:spcPct val="150000"/>
              </a:lnSpc>
              <a:spcBef>
                <a:spcPts val="100"/>
              </a:spcBef>
              <a:defRPr b="1" sz="2600">
                <a:solidFill>
                  <a:schemeClr val="accent3">
                    <a:hueOff val="-333990"/>
                    <a:satOff val="3917"/>
                    <a:lumOff val="-6666"/>
                  </a:schemeClr>
                </a:solidFill>
              </a:defRPr>
            </a:pPr>
            <a:r>
              <a:t>OT Help </a:t>
            </a:r>
            <a:r>
              <a:rPr b="0"/>
              <a:t>includes the User manual and reference guide</a:t>
            </a:r>
          </a:p>
        </p:txBody>
      </p:sp>
      <p:sp>
        <p:nvSpPr>
          <p:cNvPr id="363" name="ALMA website contains the OT quickstart guide, manual and reference guide, proposers guide, and OT video tutorials"/>
          <p:cNvSpPr txBox="1"/>
          <p:nvPr/>
        </p:nvSpPr>
        <p:spPr>
          <a:xfrm>
            <a:off x="6886415" y="5135476"/>
            <a:ext cx="4951561" cy="221257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nSpc>
                <a:spcPct val="150000"/>
              </a:lnSpc>
              <a:spcBef>
                <a:spcPts val="100"/>
              </a:spcBef>
              <a:defRPr b="1" sz="2600">
                <a:solidFill>
                  <a:schemeClr val="accent5"/>
                </a:solidFill>
                <a:latin typeface="Gill Sans"/>
                <a:ea typeface="Gill Sans"/>
                <a:cs typeface="Gill Sans"/>
                <a:sym typeface="Gill Sans"/>
              </a:defRPr>
            </a:pPr>
            <a:r>
              <a:t>ALMA website</a:t>
            </a:r>
            <a:r>
              <a:rPr b="0"/>
              <a:t> contains the OT quickstart guide, manual and reference guide, proposers guide, and OT video tutorials</a:t>
            </a:r>
          </a:p>
        </p:txBody>
      </p:sp>
      <p:pic>
        <p:nvPicPr>
          <p:cNvPr id="364" name="Ovale" descr="Ovale"/>
          <p:cNvPicPr>
            <a:picLocks noChangeAspect="0"/>
          </p:cNvPicPr>
          <p:nvPr/>
        </p:nvPicPr>
        <p:blipFill>
          <a:blip r:embed="rId4">
            <a:extLst/>
          </a:blip>
          <a:stretch>
            <a:fillRect/>
          </a:stretch>
        </p:blipFill>
        <p:spPr>
          <a:xfrm>
            <a:off x="1056911" y="1801604"/>
            <a:ext cx="3415242" cy="4727973"/>
          </a:xfrm>
          <a:prstGeom prst="rect">
            <a:avLst/>
          </a:prstGeom>
        </p:spPr>
      </p:pic>
      <p:sp>
        <p:nvSpPr>
          <p:cNvPr id="366" name="OT contains the ALMA template library of aot files"/>
          <p:cNvSpPr txBox="1"/>
          <p:nvPr/>
        </p:nvSpPr>
        <p:spPr>
          <a:xfrm>
            <a:off x="940619" y="3505611"/>
            <a:ext cx="3647826" cy="275115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nSpc>
                <a:spcPct val="150000"/>
              </a:lnSpc>
              <a:spcBef>
                <a:spcPts val="100"/>
              </a:spcBef>
              <a:defRPr b="1" sz="2600">
                <a:solidFill>
                  <a:schemeClr val="accent2"/>
                </a:solidFill>
                <a:latin typeface="Gill Sans"/>
                <a:ea typeface="Gill Sans"/>
                <a:cs typeface="Gill Sans"/>
                <a:sym typeface="Gill Sans"/>
              </a:defRPr>
            </a:pPr>
            <a:r>
              <a:t>OT </a:t>
            </a:r>
            <a:r>
              <a:rPr b="0"/>
              <a:t>contains the ALMA template library of aot files</a:t>
            </a:r>
          </a:p>
        </p:txBody>
      </p:sp>
      <p:pic>
        <p:nvPicPr>
          <p:cNvPr id="367" name="Ovale" descr="Ovale"/>
          <p:cNvPicPr>
            <a:picLocks noChangeAspect="0"/>
          </p:cNvPicPr>
          <p:nvPr/>
        </p:nvPicPr>
        <p:blipFill>
          <a:blip r:embed="rId5">
            <a:extLst/>
          </a:blip>
          <a:stretch>
            <a:fillRect/>
          </a:stretch>
        </p:blipFill>
        <p:spPr>
          <a:xfrm>
            <a:off x="6438946" y="4204206"/>
            <a:ext cx="5846499" cy="4075113"/>
          </a:xfrm>
          <a:prstGeom prst="rect">
            <a:avLst/>
          </a:prstGeom>
        </p:spPr>
      </p:pic>
      <p:pic>
        <p:nvPicPr>
          <p:cNvPr id="369" name="Ovale" descr="Ovale"/>
          <p:cNvPicPr>
            <a:picLocks noChangeAspect="0"/>
          </p:cNvPicPr>
          <p:nvPr/>
        </p:nvPicPr>
        <p:blipFill>
          <a:blip r:embed="rId6">
            <a:extLst/>
          </a:blip>
          <a:stretch>
            <a:fillRect/>
          </a:stretch>
        </p:blipFill>
        <p:spPr>
          <a:xfrm>
            <a:off x="5185436" y="2055794"/>
            <a:ext cx="6427392" cy="1949252"/>
          </a:xfrm>
          <a:prstGeom prst="rect">
            <a:avLst/>
          </a:prstGeom>
        </p:spPr>
      </p:pic>
      <p:sp>
        <p:nvSpPr>
          <p:cNvPr id="371" name="Submit questions to the ALMA Helpdesk or your ARC!"/>
          <p:cNvSpPr txBox="1"/>
          <p:nvPr/>
        </p:nvSpPr>
        <p:spPr>
          <a:xfrm>
            <a:off x="682617" y="7399554"/>
            <a:ext cx="5349296" cy="158292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lvl1pPr>
              <a:lnSpc>
                <a:spcPct val="150000"/>
              </a:lnSpc>
              <a:spcBef>
                <a:spcPts val="100"/>
              </a:spcBef>
              <a:defRPr b="1" sz="2600">
                <a:solidFill>
                  <a:schemeClr val="accent1"/>
                </a:solidFill>
                <a:latin typeface="Gill Sans"/>
                <a:ea typeface="Gill Sans"/>
                <a:cs typeface="Gill Sans"/>
                <a:sym typeface="Gill Sans"/>
              </a:defRPr>
            </a:lvl1pPr>
          </a:lstStyle>
          <a:p>
            <a:pPr/>
            <a:r>
              <a:t>Submit questions to the ALMA Helpdesk or your ARC!</a:t>
            </a:r>
          </a:p>
        </p:txBody>
      </p:sp>
      <p:pic>
        <p:nvPicPr>
          <p:cNvPr id="372" name="Ovale" descr="Ovale"/>
          <p:cNvPicPr>
            <a:picLocks noChangeAspect="0"/>
          </p:cNvPicPr>
          <p:nvPr/>
        </p:nvPicPr>
        <p:blipFill>
          <a:blip r:embed="rId7">
            <a:extLst/>
          </a:blip>
          <a:stretch>
            <a:fillRect/>
          </a:stretch>
        </p:blipFill>
        <p:spPr>
          <a:xfrm>
            <a:off x="143569" y="6920592"/>
            <a:ext cx="6427392" cy="1949252"/>
          </a:xfrm>
          <a:prstGeom prst="rect">
            <a:avLst/>
          </a:prstGeom>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5" name="Limitations for Solar and VLBI proposals"/>
          <p:cNvSpPr txBox="1"/>
          <p:nvPr>
            <p:ph type="ctrTitle"/>
          </p:nvPr>
        </p:nvSpPr>
        <p:spPr>
          <a:xfrm>
            <a:off x="2286000" y="280289"/>
            <a:ext cx="10464800" cy="1130301"/>
          </a:xfrm>
          <a:prstGeom prst="rect">
            <a:avLst/>
          </a:prstGeom>
        </p:spPr>
        <p:txBody>
          <a:bodyPr/>
          <a:lstStyle>
            <a:lvl1pPr algn="r">
              <a:defRPr sz="5000"/>
            </a:lvl1pPr>
          </a:lstStyle>
          <a:p>
            <a:pPr/>
            <a:r>
              <a:t>Limitations for Solar and VLBI proposals</a:t>
            </a:r>
          </a:p>
        </p:txBody>
      </p:sp>
      <p:sp>
        <p:nvSpPr>
          <p:cNvPr id="376" name="Solar observations: continuum mode (single or dual pol) in a predefined spectral range of band 3 and 6."/>
          <p:cNvSpPr txBox="1"/>
          <p:nvPr>
            <p:ph type="subTitle" sz="quarter" idx="1"/>
          </p:nvPr>
        </p:nvSpPr>
        <p:spPr>
          <a:xfrm>
            <a:off x="430165" y="2079629"/>
            <a:ext cx="9844301" cy="1460360"/>
          </a:xfrm>
          <a:prstGeom prst="rect">
            <a:avLst/>
          </a:prstGeom>
        </p:spPr>
        <p:txBody>
          <a:bodyPr>
            <a:noAutofit/>
          </a:bodyPr>
          <a:lstStyle/>
          <a:p>
            <a:pPr algn="l">
              <a:lnSpc>
                <a:spcPct val="150000"/>
              </a:lnSpc>
              <a:spcBef>
                <a:spcPts val="100"/>
              </a:spcBef>
              <a:defRPr sz="2600"/>
            </a:pPr>
            <a:r>
              <a:rPr b="1"/>
              <a:t>Solar observations:</a:t>
            </a:r>
            <a:r>
              <a:t> continuum mode (single or dual pol) in a predefined spectral range of band 3 and 6.</a:t>
            </a:r>
          </a:p>
          <a:p>
            <a:pPr algn="l">
              <a:lnSpc>
                <a:spcPct val="150000"/>
              </a:lnSpc>
              <a:spcBef>
                <a:spcPts val="100"/>
              </a:spcBef>
              <a:defRPr sz="2600"/>
            </a:pPr>
          </a:p>
          <a:p>
            <a:pPr algn="l">
              <a:lnSpc>
                <a:spcPct val="150000"/>
              </a:lnSpc>
              <a:spcBef>
                <a:spcPts val="100"/>
              </a:spcBef>
              <a:defRPr b="1" i="1" sz="2600"/>
            </a:pPr>
            <a:endParaRPr u="sng"/>
          </a:p>
        </p:txBody>
      </p:sp>
      <p:grpSp>
        <p:nvGrpSpPr>
          <p:cNvPr id="379" name="Forma"/>
          <p:cNvGrpSpPr/>
          <p:nvPr/>
        </p:nvGrpSpPr>
        <p:grpSpPr>
          <a:xfrm>
            <a:off x="-184771" y="-179132"/>
            <a:ext cx="13374342" cy="2049144"/>
            <a:chOff x="0" y="0"/>
            <a:chExt cx="13374341" cy="2049143"/>
          </a:xfrm>
        </p:grpSpPr>
        <p:sp>
          <p:nvSpPr>
            <p:cNvPr id="378"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377"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382" name="Forma"/>
          <p:cNvGrpSpPr/>
          <p:nvPr/>
        </p:nvGrpSpPr>
        <p:grpSpPr>
          <a:xfrm rot="10800000">
            <a:off x="-184771" y="7892362"/>
            <a:ext cx="13374342" cy="2049144"/>
            <a:chOff x="0" y="0"/>
            <a:chExt cx="13374341" cy="2049143"/>
          </a:xfrm>
        </p:grpSpPr>
        <p:sp>
          <p:nvSpPr>
            <p:cNvPr id="381"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380"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383" name="VLBI observations: continuum mode (full pol) in a predefined spectral range of band 3 and 6, and require a separate proposal to the GMVA or EHT"/>
          <p:cNvSpPr txBox="1"/>
          <p:nvPr/>
        </p:nvSpPr>
        <p:spPr>
          <a:xfrm>
            <a:off x="1469069" y="3992395"/>
            <a:ext cx="10464800" cy="169779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r">
              <a:lnSpc>
                <a:spcPct val="150000"/>
              </a:lnSpc>
              <a:spcBef>
                <a:spcPts val="100"/>
              </a:spcBef>
              <a:defRPr sz="2600">
                <a:solidFill>
                  <a:schemeClr val="accent6">
                    <a:lumOff val="-8741"/>
                  </a:schemeClr>
                </a:solidFill>
                <a:latin typeface="Gill Sans"/>
                <a:ea typeface="Gill Sans"/>
                <a:cs typeface="Gill Sans"/>
                <a:sym typeface="Gill Sans"/>
              </a:defRPr>
            </a:pPr>
            <a:r>
              <a:rPr b="1"/>
              <a:t>VLBI observations: </a:t>
            </a:r>
            <a:r>
              <a:t>continuum mode (full pol) in a predefined spectral range of band 3 and 6, and </a:t>
            </a:r>
            <a:r>
              <a:rPr i="1"/>
              <a:t>require a separate proposal to the GMVA or EHT</a:t>
            </a:r>
            <a:endParaRPr i="1"/>
          </a:p>
          <a:p>
            <a:pPr algn="r">
              <a:lnSpc>
                <a:spcPct val="150000"/>
              </a:lnSpc>
              <a:spcBef>
                <a:spcPts val="100"/>
              </a:spcBef>
              <a:defRPr sz="2600">
                <a:solidFill>
                  <a:schemeClr val="accent6">
                    <a:lumOff val="-8741"/>
                  </a:schemeClr>
                </a:solidFill>
                <a:latin typeface="Gill Sans"/>
                <a:ea typeface="Gill Sans"/>
                <a:cs typeface="Gill Sans"/>
                <a:sym typeface="Gill Sans"/>
              </a:defRPr>
            </a:pPr>
            <a:endParaRPr i="1"/>
          </a:p>
          <a:p>
            <a:pPr algn="r">
              <a:lnSpc>
                <a:spcPct val="150000"/>
              </a:lnSpc>
              <a:spcBef>
                <a:spcPts val="100"/>
              </a:spcBef>
              <a:defRPr b="1" i="1" sz="2600">
                <a:solidFill>
                  <a:schemeClr val="accent6">
                    <a:lumOff val="-8741"/>
                  </a:schemeClr>
                </a:solidFill>
                <a:latin typeface="Gill Sans"/>
                <a:ea typeface="Gill Sans"/>
                <a:cs typeface="Gill Sans"/>
                <a:sym typeface="Gill Sans"/>
              </a:defRPr>
            </a:pPr>
            <a:endParaRPr u="sng"/>
          </a:p>
        </p:txBody>
      </p:sp>
      <p:sp>
        <p:nvSpPr>
          <p:cNvPr id="384" name="PI does not ask for a sensitivity,…"/>
          <p:cNvSpPr txBox="1"/>
          <p:nvPr/>
        </p:nvSpPr>
        <p:spPr>
          <a:xfrm>
            <a:off x="199068" y="6396598"/>
            <a:ext cx="13004801" cy="184262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algn="l">
              <a:lnSpc>
                <a:spcPct val="150000"/>
              </a:lnSpc>
              <a:spcBef>
                <a:spcPts val="100"/>
              </a:spcBef>
              <a:defRPr b="1" i="1" sz="2600">
                <a:solidFill>
                  <a:schemeClr val="accent6">
                    <a:lumOff val="-8741"/>
                  </a:schemeClr>
                </a:solidFill>
                <a:latin typeface="Gill Sans"/>
                <a:ea typeface="Gill Sans"/>
                <a:cs typeface="Gill Sans"/>
                <a:sym typeface="Gill Sans"/>
              </a:defRPr>
            </a:pPr>
            <a:r>
              <a:t>PI does not ask for a sensitivity, </a:t>
            </a:r>
          </a:p>
          <a:p>
            <a:pPr algn="l">
              <a:lnSpc>
                <a:spcPct val="150000"/>
              </a:lnSpc>
              <a:spcBef>
                <a:spcPts val="100"/>
              </a:spcBef>
              <a:defRPr b="1" i="1" sz="2600">
                <a:solidFill>
                  <a:schemeClr val="accent6">
                    <a:lumOff val="-8741"/>
                  </a:schemeClr>
                </a:solidFill>
                <a:latin typeface="Gill Sans"/>
                <a:ea typeface="Gill Sans"/>
                <a:cs typeface="Gill Sans"/>
                <a:sym typeface="Gill Sans"/>
              </a:defRPr>
            </a:pPr>
            <a:r>
              <a:t>                       but directly for </a:t>
            </a:r>
            <a:r>
              <a:rPr u="sng"/>
              <a:t>observing time</a:t>
            </a:r>
            <a:r>
              <a:t> in limited time slots</a:t>
            </a:r>
            <a:endParaRPr u="sng"/>
          </a:p>
          <a:p>
            <a:pPr algn="l">
              <a:lnSpc>
                <a:spcPct val="150000"/>
              </a:lnSpc>
              <a:spcBef>
                <a:spcPts val="100"/>
              </a:spcBef>
              <a:defRPr b="1" i="1" sz="2600">
                <a:solidFill>
                  <a:schemeClr val="accent6">
                    <a:lumOff val="-8741"/>
                  </a:schemeClr>
                </a:solidFill>
                <a:latin typeface="Gill Sans"/>
                <a:ea typeface="Gill Sans"/>
                <a:cs typeface="Gill Sans"/>
                <a:sym typeface="Gill Sans"/>
              </a:defRPr>
            </a:pPr>
            <a:endParaRPr u="sng"/>
          </a:p>
        </p:txBody>
      </p:sp>
      <p:pic>
        <p:nvPicPr>
          <p:cNvPr id="385" name="pasted-image.png" descr="pasted-image.png"/>
          <p:cNvPicPr>
            <a:picLocks noChangeAspect="1"/>
          </p:cNvPicPr>
          <p:nvPr/>
        </p:nvPicPr>
        <p:blipFill>
          <a:blip r:embed="rId4">
            <a:extLst/>
          </a:blip>
          <a:stretch>
            <a:fillRect/>
          </a:stretch>
        </p:blipFill>
        <p:spPr>
          <a:xfrm>
            <a:off x="10331084" y="1676921"/>
            <a:ext cx="2053202" cy="2049144"/>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8" name="Observing Tool (OT) for ALMA Cycle 5"/>
          <p:cNvSpPr txBox="1"/>
          <p:nvPr>
            <p:ph type="ctrTitle"/>
          </p:nvPr>
        </p:nvSpPr>
        <p:spPr>
          <a:xfrm>
            <a:off x="2286000" y="280289"/>
            <a:ext cx="10464800" cy="1130301"/>
          </a:xfrm>
          <a:prstGeom prst="rect">
            <a:avLst/>
          </a:prstGeom>
        </p:spPr>
        <p:txBody>
          <a:bodyPr/>
          <a:lstStyle>
            <a:lvl1pPr algn="r" defTabSz="496570">
              <a:defRPr sz="5100"/>
            </a:lvl1pPr>
          </a:lstStyle>
          <a:p>
            <a:pPr/>
            <a:r>
              <a:t>Observing Tool (OT) for ALMA Cycle 5</a:t>
            </a:r>
          </a:p>
        </p:txBody>
      </p:sp>
      <p:sp>
        <p:nvSpPr>
          <p:cNvPr id="129" name="java-based tool retrievable from almascience website…"/>
          <p:cNvSpPr txBox="1"/>
          <p:nvPr>
            <p:ph type="subTitle" idx="1"/>
          </p:nvPr>
        </p:nvSpPr>
        <p:spPr>
          <a:xfrm>
            <a:off x="889000" y="2908531"/>
            <a:ext cx="10464800" cy="6264871"/>
          </a:xfrm>
          <a:prstGeom prst="rect">
            <a:avLst/>
          </a:prstGeom>
        </p:spPr>
        <p:txBody>
          <a:bodyPr/>
          <a:lstStyle/>
          <a:p>
            <a:pPr marL="395111" indent="-395111" algn="l">
              <a:lnSpc>
                <a:spcPct val="150000"/>
              </a:lnSpc>
              <a:spcBef>
                <a:spcPts val="100"/>
              </a:spcBef>
              <a:buSzPct val="75000"/>
              <a:buChar char="•"/>
            </a:pPr>
            <a:r>
              <a:t>java-based tool retrievable from almascience website</a:t>
            </a:r>
          </a:p>
          <a:p>
            <a:pPr lvl="1" marL="839611" indent="-395111" algn="l">
              <a:lnSpc>
                <a:spcPct val="150000"/>
              </a:lnSpc>
              <a:spcBef>
                <a:spcPts val="100"/>
              </a:spcBef>
              <a:buSzPct val="75000"/>
              <a:buChar char="✓"/>
            </a:pPr>
            <a:r>
              <a:t>webstart version (always updated)</a:t>
            </a:r>
          </a:p>
          <a:p>
            <a:pPr lvl="1" marL="839611" indent="-395111" algn="l">
              <a:lnSpc>
                <a:spcPct val="150000"/>
              </a:lnSpc>
              <a:spcBef>
                <a:spcPts val="100"/>
              </a:spcBef>
              <a:buSzPct val="75000"/>
              <a:buChar char="✓"/>
            </a:pPr>
            <a:r>
              <a:t>tarball version (offline working, might be outdated)</a:t>
            </a:r>
          </a:p>
          <a:p>
            <a:pPr marL="395111" indent="-395111" algn="l">
              <a:lnSpc>
                <a:spcPct val="150000"/>
              </a:lnSpc>
              <a:spcBef>
                <a:spcPts val="100"/>
              </a:spcBef>
              <a:buSzPct val="75000"/>
              <a:buChar char="•"/>
            </a:pPr>
            <a:r>
              <a:t>the</a:t>
            </a:r>
            <a:r>
              <a:rPr i="1"/>
              <a:t> only</a:t>
            </a:r>
            <a:r>
              <a:t> way to submit your ALMA proposal</a:t>
            </a:r>
          </a:p>
          <a:p>
            <a:pPr marL="395111" indent="-395111" algn="l">
              <a:lnSpc>
                <a:spcPct val="150000"/>
              </a:lnSpc>
              <a:spcBef>
                <a:spcPts val="100"/>
              </a:spcBef>
              <a:buSzPct val="75000"/>
              <a:buChar char="•"/>
            </a:pPr>
            <a:r>
              <a:t>the OT offers a visualization of spatial setting (e.g., pointings in a mosaic), spectral settings (correlator tuning), time estimator, sensitivity calculator, and messages when settings incompatible</a:t>
            </a:r>
          </a:p>
        </p:txBody>
      </p:sp>
      <p:grpSp>
        <p:nvGrpSpPr>
          <p:cNvPr id="132" name="Forma"/>
          <p:cNvGrpSpPr/>
          <p:nvPr/>
        </p:nvGrpSpPr>
        <p:grpSpPr>
          <a:xfrm>
            <a:off x="-184771" y="-179132"/>
            <a:ext cx="13374342" cy="2049144"/>
            <a:chOff x="0" y="0"/>
            <a:chExt cx="13374341" cy="2049143"/>
          </a:xfrm>
        </p:grpSpPr>
        <p:sp>
          <p:nvSpPr>
            <p:cNvPr id="131"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130"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135" name="Forma"/>
          <p:cNvGrpSpPr/>
          <p:nvPr/>
        </p:nvGrpSpPr>
        <p:grpSpPr>
          <a:xfrm rot="10800000">
            <a:off x="-184771" y="7892362"/>
            <a:ext cx="13374342" cy="2049144"/>
            <a:chOff x="0" y="0"/>
            <a:chExt cx="13374341" cy="2049143"/>
          </a:xfrm>
        </p:grpSpPr>
        <p:sp>
          <p:nvSpPr>
            <p:cNvPr id="134"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133"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pic>
        <p:nvPicPr>
          <p:cNvPr id="137" name="pasted-image.png" descr="pasted-image.png"/>
          <p:cNvPicPr>
            <a:picLocks noChangeAspect="1"/>
          </p:cNvPicPr>
          <p:nvPr/>
        </p:nvPicPr>
        <p:blipFill>
          <a:blip r:embed="rId2">
            <a:extLst/>
          </a:blip>
          <a:stretch>
            <a:fillRect/>
          </a:stretch>
        </p:blipFill>
        <p:spPr>
          <a:xfrm>
            <a:off x="1472354" y="1300415"/>
            <a:ext cx="4168563" cy="2894037"/>
          </a:xfrm>
          <a:prstGeom prst="rect">
            <a:avLst/>
          </a:prstGeom>
          <a:ln w="12700">
            <a:miter lim="400000"/>
          </a:ln>
        </p:spPr>
      </p:pic>
      <p:sp>
        <p:nvSpPr>
          <p:cNvPr id="138" name="Starting up the OT"/>
          <p:cNvSpPr txBox="1"/>
          <p:nvPr>
            <p:ph type="ctrTitle"/>
          </p:nvPr>
        </p:nvSpPr>
        <p:spPr>
          <a:xfrm>
            <a:off x="2286000" y="280289"/>
            <a:ext cx="10464800" cy="1130301"/>
          </a:xfrm>
          <a:prstGeom prst="rect">
            <a:avLst/>
          </a:prstGeom>
        </p:spPr>
        <p:txBody>
          <a:bodyPr/>
          <a:lstStyle>
            <a:lvl1pPr algn="r">
              <a:defRPr sz="5000"/>
            </a:lvl1pPr>
          </a:lstStyle>
          <a:p>
            <a:pPr/>
            <a:r>
              <a:t>Starting up the OT</a:t>
            </a:r>
          </a:p>
        </p:txBody>
      </p:sp>
      <p:sp>
        <p:nvSpPr>
          <p:cNvPr id="139" name="PI/CoI have to registered on almascience website…"/>
          <p:cNvSpPr txBox="1"/>
          <p:nvPr>
            <p:ph type="subTitle" sz="half" idx="1"/>
          </p:nvPr>
        </p:nvSpPr>
        <p:spPr>
          <a:xfrm>
            <a:off x="1580249" y="5468674"/>
            <a:ext cx="9844302" cy="3381598"/>
          </a:xfrm>
          <a:prstGeom prst="rect">
            <a:avLst/>
          </a:prstGeom>
        </p:spPr>
        <p:txBody>
          <a:bodyPr>
            <a:noAutofit/>
          </a:bodyPr>
          <a:lstStyle/>
          <a:p>
            <a:pPr marL="395111" indent="-395111" algn="l">
              <a:lnSpc>
                <a:spcPct val="150000"/>
              </a:lnSpc>
              <a:spcBef>
                <a:spcPts val="100"/>
              </a:spcBef>
              <a:buSzPct val="75000"/>
              <a:buChar char="•"/>
              <a:defRPr sz="2600"/>
            </a:pPr>
            <a:r>
              <a:t>PI/CoI have to registered on almascience website </a:t>
            </a:r>
          </a:p>
          <a:p>
            <a:pPr marL="395111" indent="-395111" algn="l">
              <a:lnSpc>
                <a:spcPct val="150000"/>
              </a:lnSpc>
              <a:spcBef>
                <a:spcPts val="100"/>
              </a:spcBef>
              <a:buSzPct val="75000"/>
              <a:buChar char="•"/>
              <a:defRPr sz="2600"/>
            </a:pPr>
            <a:r>
              <a:t>select proposal type (regular,  VLBI, ToO, large program)</a:t>
            </a:r>
          </a:p>
          <a:p>
            <a:pPr marL="395111" indent="-395111" algn="l">
              <a:lnSpc>
                <a:spcPct val="150000"/>
              </a:lnSpc>
              <a:spcBef>
                <a:spcPts val="100"/>
              </a:spcBef>
              <a:buSzPct val="75000"/>
              <a:buChar char="•"/>
              <a:defRPr sz="2600"/>
            </a:pPr>
            <a:r>
              <a:t>select scientific category</a:t>
            </a:r>
          </a:p>
          <a:p>
            <a:pPr marL="395111" indent="-395111" algn="l">
              <a:lnSpc>
                <a:spcPct val="150000"/>
              </a:lnSpc>
              <a:spcBef>
                <a:spcPts val="100"/>
              </a:spcBef>
              <a:buSzPct val="75000"/>
              <a:buChar char="•"/>
              <a:defRPr sz="2600"/>
            </a:pPr>
            <a:r>
              <a:t>if resubmission of previous Cycle, enter the project ID </a:t>
            </a:r>
          </a:p>
          <a:p>
            <a:pPr marL="395111" indent="-395111" algn="l">
              <a:lnSpc>
                <a:spcPct val="150000"/>
              </a:lnSpc>
              <a:spcBef>
                <a:spcPts val="100"/>
              </a:spcBef>
              <a:buSzPct val="75000"/>
              <a:buChar char="•"/>
              <a:defRPr sz="2600"/>
            </a:pPr>
            <a:r>
              <a:t>if resubmitting an already submitted Cycle 5 project, make sure that you it contains the project ID on the Project Tab to avoid duplication</a:t>
            </a:r>
          </a:p>
        </p:txBody>
      </p:sp>
      <p:grpSp>
        <p:nvGrpSpPr>
          <p:cNvPr id="142" name="Forma"/>
          <p:cNvGrpSpPr/>
          <p:nvPr/>
        </p:nvGrpSpPr>
        <p:grpSpPr>
          <a:xfrm>
            <a:off x="-184771" y="-179132"/>
            <a:ext cx="13374342" cy="2049144"/>
            <a:chOff x="0" y="0"/>
            <a:chExt cx="13374341" cy="2049143"/>
          </a:xfrm>
        </p:grpSpPr>
        <p:sp>
          <p:nvSpPr>
            <p:cNvPr id="141"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140"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grpSp>
        <p:nvGrpSpPr>
          <p:cNvPr id="145" name="Forma"/>
          <p:cNvGrpSpPr/>
          <p:nvPr/>
        </p:nvGrpSpPr>
        <p:grpSpPr>
          <a:xfrm rot="10800000">
            <a:off x="-184771" y="7892362"/>
            <a:ext cx="13374342" cy="2049144"/>
            <a:chOff x="0" y="0"/>
            <a:chExt cx="13374341" cy="2049143"/>
          </a:xfrm>
        </p:grpSpPr>
        <p:sp>
          <p:nvSpPr>
            <p:cNvPr id="144"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143" name="Forma" descr="Forma"/>
            <p:cNvPicPr>
              <a:picLocks noChangeAspect="0"/>
            </p:cNvPicPr>
            <p:nvPr/>
          </p:nvPicPr>
          <p:blipFill>
            <a:blip r:embed="rId4">
              <a:extLst/>
            </a:blip>
            <a:stretch>
              <a:fillRect/>
            </a:stretch>
          </p:blipFill>
          <p:spPr>
            <a:xfrm>
              <a:off x="-1" y="0"/>
              <a:ext cx="13374343" cy="2049144"/>
            </a:xfrm>
            <a:prstGeom prst="rect">
              <a:avLst/>
            </a:prstGeom>
            <a:effectLst/>
          </p:spPr>
        </p:pic>
      </p:grpSp>
      <p:pic>
        <p:nvPicPr>
          <p:cNvPr id="146" name="pasted-image.png" descr="pasted-image.png"/>
          <p:cNvPicPr>
            <a:picLocks noChangeAspect="1"/>
          </p:cNvPicPr>
          <p:nvPr/>
        </p:nvPicPr>
        <p:blipFill>
          <a:blip r:embed="rId5">
            <a:extLst/>
          </a:blip>
          <a:stretch>
            <a:fillRect/>
          </a:stretch>
        </p:blipFill>
        <p:spPr>
          <a:xfrm>
            <a:off x="7178042" y="2276287"/>
            <a:ext cx="4855208" cy="2786112"/>
          </a:xfrm>
          <a:prstGeom prst="rect">
            <a:avLst/>
          </a:prstGeom>
          <a:ln w="12700">
            <a:miter lim="400000"/>
          </a:ln>
        </p:spPr>
      </p:pic>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show="0" showMasterSp="1" showMasterPhAnim="1">
  <p:cSld>
    <p:spTree>
      <p:nvGrpSpPr>
        <p:cNvPr id="1" name=""/>
        <p:cNvGrpSpPr/>
        <p:nvPr/>
      </p:nvGrpSpPr>
      <p:grpSpPr>
        <a:xfrm>
          <a:off x="0" y="0"/>
          <a:ext cx="0" cy="0"/>
          <a:chOff x="0" y="0"/>
          <a:chExt cx="0" cy="0"/>
        </a:xfrm>
      </p:grpSpPr>
      <p:sp>
        <p:nvSpPr>
          <p:cNvPr id="148" name="OT graphical interface"/>
          <p:cNvSpPr txBox="1"/>
          <p:nvPr>
            <p:ph type="ctrTitle"/>
          </p:nvPr>
        </p:nvSpPr>
        <p:spPr>
          <a:xfrm>
            <a:off x="2286000" y="280289"/>
            <a:ext cx="10464800" cy="1130301"/>
          </a:xfrm>
          <a:prstGeom prst="rect">
            <a:avLst/>
          </a:prstGeom>
        </p:spPr>
        <p:txBody>
          <a:bodyPr/>
          <a:lstStyle>
            <a:lvl1pPr algn="r">
              <a:defRPr sz="5000"/>
            </a:lvl1pPr>
          </a:lstStyle>
          <a:p>
            <a:pPr/>
            <a:r>
              <a:t>OT graphical interface</a:t>
            </a:r>
          </a:p>
        </p:txBody>
      </p:sp>
      <p:grpSp>
        <p:nvGrpSpPr>
          <p:cNvPr id="151" name="Forma"/>
          <p:cNvGrpSpPr/>
          <p:nvPr/>
        </p:nvGrpSpPr>
        <p:grpSpPr>
          <a:xfrm>
            <a:off x="-184771" y="-179132"/>
            <a:ext cx="13374342" cy="2049144"/>
            <a:chOff x="0" y="0"/>
            <a:chExt cx="13374341" cy="2049143"/>
          </a:xfrm>
        </p:grpSpPr>
        <p:sp>
          <p:nvSpPr>
            <p:cNvPr id="150"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149"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154" name="Forma"/>
          <p:cNvGrpSpPr/>
          <p:nvPr/>
        </p:nvGrpSpPr>
        <p:grpSpPr>
          <a:xfrm rot="10800000">
            <a:off x="-184771" y="7892362"/>
            <a:ext cx="13374342" cy="2049144"/>
            <a:chOff x="0" y="0"/>
            <a:chExt cx="13374341" cy="2049143"/>
          </a:xfrm>
        </p:grpSpPr>
        <p:sp>
          <p:nvSpPr>
            <p:cNvPr id="153"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152"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155" name="Testo"/>
          <p:cNvSpPr txBox="1"/>
          <p:nvPr/>
        </p:nvSpPr>
        <p:spPr>
          <a:xfrm>
            <a:off x="6407150" y="4648199"/>
            <a:ext cx="190500"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l" defTabSz="457200">
              <a:defRPr sz="1200">
                <a:latin typeface="Times"/>
                <a:ea typeface="Times"/>
                <a:cs typeface="Times"/>
                <a:sym typeface="Times"/>
              </a:defRPr>
            </a:lvl1pPr>
          </a:lstStyle>
          <a:p>
            <a:pPr/>
            <a:r>
              <a:t> </a:t>
            </a:r>
          </a:p>
        </p:txBody>
      </p:sp>
      <p:pic>
        <p:nvPicPr>
          <p:cNvPr id="156" name="pasted-image.pdf" descr="pasted-image.pdf"/>
          <p:cNvPicPr>
            <a:picLocks noChangeAspect="1"/>
          </p:cNvPicPr>
          <p:nvPr/>
        </p:nvPicPr>
        <p:blipFill>
          <a:blip r:embed="rId4">
            <a:extLst/>
          </a:blip>
          <a:stretch>
            <a:fillRect/>
          </a:stretch>
        </p:blipFill>
        <p:spPr>
          <a:xfrm>
            <a:off x="936616" y="1461024"/>
            <a:ext cx="11131568" cy="7465891"/>
          </a:xfrm>
          <a:prstGeom prst="rect">
            <a:avLst/>
          </a:prstGeom>
          <a:ln w="12700">
            <a:miter lim="400000"/>
          </a:ln>
        </p:spPr>
      </p:pic>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8" name="Science Goals"/>
          <p:cNvSpPr txBox="1"/>
          <p:nvPr>
            <p:ph type="ctrTitle"/>
          </p:nvPr>
        </p:nvSpPr>
        <p:spPr>
          <a:xfrm>
            <a:off x="2286000" y="280289"/>
            <a:ext cx="10464800" cy="1130301"/>
          </a:xfrm>
          <a:prstGeom prst="rect">
            <a:avLst/>
          </a:prstGeom>
        </p:spPr>
        <p:txBody>
          <a:bodyPr/>
          <a:lstStyle>
            <a:lvl1pPr algn="r">
              <a:defRPr sz="5000"/>
            </a:lvl1pPr>
          </a:lstStyle>
          <a:p>
            <a:pPr/>
            <a:r>
              <a:t>Science Goals</a:t>
            </a:r>
          </a:p>
        </p:txBody>
      </p:sp>
      <p:grpSp>
        <p:nvGrpSpPr>
          <p:cNvPr id="161" name="Forma"/>
          <p:cNvGrpSpPr/>
          <p:nvPr/>
        </p:nvGrpSpPr>
        <p:grpSpPr>
          <a:xfrm>
            <a:off x="-184771" y="-179132"/>
            <a:ext cx="13374342" cy="2049144"/>
            <a:chOff x="0" y="0"/>
            <a:chExt cx="13374341" cy="2049143"/>
          </a:xfrm>
        </p:grpSpPr>
        <p:sp>
          <p:nvSpPr>
            <p:cNvPr id="160"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159"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164" name="Forma"/>
          <p:cNvGrpSpPr/>
          <p:nvPr/>
        </p:nvGrpSpPr>
        <p:grpSpPr>
          <a:xfrm rot="10800000">
            <a:off x="-184771" y="7892362"/>
            <a:ext cx="13374342" cy="2049144"/>
            <a:chOff x="0" y="0"/>
            <a:chExt cx="13374341" cy="2049143"/>
          </a:xfrm>
        </p:grpSpPr>
        <p:sp>
          <p:nvSpPr>
            <p:cNvPr id="163"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162"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pic>
        <p:nvPicPr>
          <p:cNvPr id="165" name="pasted-image.png" descr="pasted-image.png"/>
          <p:cNvPicPr>
            <a:picLocks noChangeAspect="1"/>
          </p:cNvPicPr>
          <p:nvPr/>
        </p:nvPicPr>
        <p:blipFill>
          <a:blip r:embed="rId4">
            <a:extLst/>
          </a:blip>
          <a:stretch>
            <a:fillRect/>
          </a:stretch>
        </p:blipFill>
        <p:spPr>
          <a:xfrm>
            <a:off x="989935" y="1357016"/>
            <a:ext cx="5737998" cy="3042642"/>
          </a:xfrm>
          <a:prstGeom prst="rect">
            <a:avLst/>
          </a:prstGeom>
          <a:ln w="12700">
            <a:miter lim="400000"/>
          </a:ln>
        </p:spPr>
      </p:pic>
      <p:sp>
        <p:nvSpPr>
          <p:cNvPr id="166" name="For sources distributed widely in the sky the SG will be split by the OT into different “clusters”.…"/>
          <p:cNvSpPr txBox="1"/>
          <p:nvPr>
            <p:ph type="subTitle" sz="half" idx="1"/>
          </p:nvPr>
        </p:nvSpPr>
        <p:spPr>
          <a:xfrm>
            <a:off x="1731011" y="4936128"/>
            <a:ext cx="10464801" cy="4598873"/>
          </a:xfrm>
          <a:prstGeom prst="rect">
            <a:avLst/>
          </a:prstGeom>
        </p:spPr>
        <p:txBody>
          <a:bodyPr>
            <a:noAutofit/>
          </a:bodyPr>
          <a:lstStyle/>
          <a:p>
            <a:pPr marL="321027" indent="-321027" algn="l" defTabSz="457200">
              <a:lnSpc>
                <a:spcPts val="4900"/>
              </a:lnSpc>
              <a:spcBef>
                <a:spcPts val="1200"/>
              </a:spcBef>
              <a:buSzPct val="75000"/>
              <a:buChar char="•"/>
              <a:defRPr sz="2600"/>
            </a:pPr>
            <a:r>
              <a:t>For sources distributed widely in the sky the SG will be split by the OT into different “clusters”.</a:t>
            </a:r>
          </a:p>
          <a:p>
            <a:pPr marL="321027" indent="-321027" algn="l" defTabSz="457200">
              <a:lnSpc>
                <a:spcPts val="4900"/>
              </a:lnSpc>
              <a:spcBef>
                <a:spcPts val="1200"/>
              </a:spcBef>
              <a:buSzPct val="75000"/>
              <a:buChar char="•"/>
              <a:defRPr sz="2600"/>
            </a:pPr>
            <a:r>
              <a:t>Each grouping all sources within 10 degrees. </a:t>
            </a:r>
          </a:p>
          <a:p>
            <a:pPr marL="321027" indent="-321027" algn="l" defTabSz="457200">
              <a:lnSpc>
                <a:spcPts val="4900"/>
              </a:lnSpc>
              <a:spcBef>
                <a:spcPts val="1200"/>
              </a:spcBef>
              <a:buSzPct val="75000"/>
              <a:buChar char="•"/>
              <a:defRPr sz="2600"/>
            </a:pPr>
            <a:r>
              <a:t>No restriction on the total number of sources in a SG, but for each grouping within the SG, the total number of pointings must be less than or equal to 150. </a:t>
            </a:r>
          </a:p>
          <a:p>
            <a:pPr marL="321027" indent="-321027" algn="l">
              <a:lnSpc>
                <a:spcPct val="150000"/>
              </a:lnSpc>
              <a:spcBef>
                <a:spcPts val="100"/>
              </a:spcBef>
              <a:buSzPct val="75000"/>
              <a:buChar char="•"/>
              <a:defRPr sz="2600"/>
            </a:pPr>
            <a:r>
              <a:t>Max 5 tunings per given group of sources (spectral scan)</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8" name="Field setup"/>
          <p:cNvSpPr txBox="1"/>
          <p:nvPr>
            <p:ph type="ctrTitle"/>
          </p:nvPr>
        </p:nvSpPr>
        <p:spPr>
          <a:xfrm>
            <a:off x="2286000" y="280289"/>
            <a:ext cx="10464800" cy="1130301"/>
          </a:xfrm>
          <a:prstGeom prst="rect">
            <a:avLst/>
          </a:prstGeom>
        </p:spPr>
        <p:txBody>
          <a:bodyPr/>
          <a:lstStyle>
            <a:lvl1pPr algn="r">
              <a:defRPr sz="5000"/>
            </a:lvl1pPr>
          </a:lstStyle>
          <a:p>
            <a:pPr/>
            <a:r>
              <a:t>Field setup</a:t>
            </a:r>
          </a:p>
        </p:txBody>
      </p:sp>
      <p:grpSp>
        <p:nvGrpSpPr>
          <p:cNvPr id="171" name="Forma"/>
          <p:cNvGrpSpPr/>
          <p:nvPr/>
        </p:nvGrpSpPr>
        <p:grpSpPr>
          <a:xfrm>
            <a:off x="-184771" y="-179132"/>
            <a:ext cx="13374342" cy="2049144"/>
            <a:chOff x="0" y="0"/>
            <a:chExt cx="13374341" cy="2049143"/>
          </a:xfrm>
        </p:grpSpPr>
        <p:sp>
          <p:nvSpPr>
            <p:cNvPr id="170"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169"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174" name="Forma"/>
          <p:cNvGrpSpPr/>
          <p:nvPr/>
        </p:nvGrpSpPr>
        <p:grpSpPr>
          <a:xfrm rot="10800000">
            <a:off x="-184771" y="7892362"/>
            <a:ext cx="13374342" cy="2049144"/>
            <a:chOff x="0" y="0"/>
            <a:chExt cx="13374341" cy="2049143"/>
          </a:xfrm>
        </p:grpSpPr>
        <p:sp>
          <p:nvSpPr>
            <p:cNvPr id="173"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172"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175" name="Resolve by Source Name (NED, Simbad)…"/>
          <p:cNvSpPr txBox="1"/>
          <p:nvPr>
            <p:ph type="subTitle" sz="half" idx="1"/>
          </p:nvPr>
        </p:nvSpPr>
        <p:spPr>
          <a:xfrm>
            <a:off x="754485" y="1903786"/>
            <a:ext cx="11495831" cy="2746963"/>
          </a:xfrm>
          <a:prstGeom prst="rect">
            <a:avLst/>
          </a:prstGeom>
        </p:spPr>
        <p:txBody>
          <a:bodyPr>
            <a:noAutofit/>
          </a:bodyPr>
          <a:lstStyle/>
          <a:p>
            <a:pPr marL="321027" indent="-321027" algn="l">
              <a:lnSpc>
                <a:spcPct val="150000"/>
              </a:lnSpc>
              <a:spcBef>
                <a:spcPts val="100"/>
              </a:spcBef>
              <a:buSzPct val="75000"/>
              <a:buChar char="•"/>
              <a:defRPr sz="2600"/>
            </a:pPr>
            <a:r>
              <a:t>Resolve by Source Name (NED, Simbad)</a:t>
            </a:r>
          </a:p>
          <a:p>
            <a:pPr marL="321027" indent="-321027" algn="l">
              <a:lnSpc>
                <a:spcPct val="150000"/>
              </a:lnSpc>
              <a:spcBef>
                <a:spcPts val="100"/>
              </a:spcBef>
              <a:buSzPct val="75000"/>
              <a:buChar char="•"/>
              <a:defRPr sz="2600"/>
            </a:pPr>
            <a:r>
              <a:t>SSO incl. Sun (tick box, select object, </a:t>
            </a:r>
            <a:r>
              <a:rPr i="1"/>
              <a:t>Sun, Ephemeris: upload ephemeris file</a:t>
            </a:r>
            <a:r>
              <a:t>)</a:t>
            </a:r>
          </a:p>
          <a:p>
            <a:pPr marL="321027" indent="-321027" algn="l">
              <a:lnSpc>
                <a:spcPct val="150000"/>
              </a:lnSpc>
              <a:spcBef>
                <a:spcPts val="100"/>
              </a:spcBef>
              <a:buSzPct val="75000"/>
              <a:buChar char="•"/>
              <a:defRPr sz="2600"/>
            </a:pPr>
            <a:r>
              <a:t>upload Sources from file (see help for file format)</a:t>
            </a:r>
          </a:p>
          <a:p>
            <a:pPr algn="l">
              <a:lnSpc>
                <a:spcPct val="150000"/>
              </a:lnSpc>
              <a:spcBef>
                <a:spcPts val="100"/>
              </a:spcBef>
              <a:defRPr sz="2600">
                <a:latin typeface="Zapf Dingbats"/>
                <a:ea typeface="Zapf Dingbats"/>
                <a:cs typeface="Zapf Dingbats"/>
                <a:sym typeface="Zapf Dingbats"/>
              </a:defRPr>
            </a:pPr>
            <a:r>
              <a:t>✒︎</a:t>
            </a:r>
            <a:r>
              <a:rPr b="1">
                <a:latin typeface="Gill Sans"/>
                <a:ea typeface="Gill Sans"/>
                <a:cs typeface="Gill Sans"/>
                <a:sym typeface="Gill Sans"/>
              </a:rPr>
              <a:t>important: expected source properties</a:t>
            </a:r>
          </a:p>
        </p:txBody>
      </p:sp>
      <p:pic>
        <p:nvPicPr>
          <p:cNvPr id="176" name="pasted-image.png" descr="pasted-image.png"/>
          <p:cNvPicPr>
            <a:picLocks noChangeAspect="1"/>
          </p:cNvPicPr>
          <p:nvPr/>
        </p:nvPicPr>
        <p:blipFill>
          <a:blip r:embed="rId4">
            <a:extLst/>
          </a:blip>
          <a:stretch>
            <a:fillRect/>
          </a:stretch>
        </p:blipFill>
        <p:spPr>
          <a:xfrm>
            <a:off x="4011610" y="4726624"/>
            <a:ext cx="8554656" cy="2746963"/>
          </a:xfrm>
          <a:prstGeom prst="rect">
            <a:avLst/>
          </a:prstGeom>
          <a:ln w="12700">
            <a:miter lim="400000"/>
          </a:ln>
        </p:spPr>
      </p:pic>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8" name="Spectral setup"/>
          <p:cNvSpPr txBox="1"/>
          <p:nvPr>
            <p:ph type="ctrTitle"/>
          </p:nvPr>
        </p:nvSpPr>
        <p:spPr>
          <a:xfrm>
            <a:off x="2286000" y="280289"/>
            <a:ext cx="10464800" cy="1130301"/>
          </a:xfrm>
          <a:prstGeom prst="rect">
            <a:avLst/>
          </a:prstGeom>
        </p:spPr>
        <p:txBody>
          <a:bodyPr/>
          <a:lstStyle>
            <a:lvl1pPr algn="r">
              <a:defRPr sz="5000"/>
            </a:lvl1pPr>
          </a:lstStyle>
          <a:p>
            <a:pPr/>
            <a:r>
              <a:t>Spectral setup</a:t>
            </a:r>
          </a:p>
        </p:txBody>
      </p:sp>
      <p:grpSp>
        <p:nvGrpSpPr>
          <p:cNvPr id="181" name="Forma"/>
          <p:cNvGrpSpPr/>
          <p:nvPr/>
        </p:nvGrpSpPr>
        <p:grpSpPr>
          <a:xfrm>
            <a:off x="-184771" y="-179132"/>
            <a:ext cx="13374342" cy="2049144"/>
            <a:chOff x="0" y="0"/>
            <a:chExt cx="13374341" cy="2049143"/>
          </a:xfrm>
        </p:grpSpPr>
        <p:sp>
          <p:nvSpPr>
            <p:cNvPr id="180"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179"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184" name="Forma"/>
          <p:cNvGrpSpPr/>
          <p:nvPr/>
        </p:nvGrpSpPr>
        <p:grpSpPr>
          <a:xfrm rot="10800000">
            <a:off x="-184771" y="7892362"/>
            <a:ext cx="13374342" cy="2049144"/>
            <a:chOff x="0" y="0"/>
            <a:chExt cx="13374341" cy="2049143"/>
          </a:xfrm>
        </p:grpSpPr>
        <p:sp>
          <p:nvSpPr>
            <p:cNvPr id="183"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182"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185" name="Continuum (single, dual, full pol)…"/>
          <p:cNvSpPr txBox="1"/>
          <p:nvPr>
            <p:ph type="subTitle" sz="quarter" idx="1"/>
          </p:nvPr>
        </p:nvSpPr>
        <p:spPr>
          <a:xfrm>
            <a:off x="279471" y="1457695"/>
            <a:ext cx="8554657" cy="2049145"/>
          </a:xfrm>
          <a:prstGeom prst="rect">
            <a:avLst/>
          </a:prstGeom>
        </p:spPr>
        <p:txBody>
          <a:bodyPr>
            <a:noAutofit/>
          </a:bodyPr>
          <a:lstStyle/>
          <a:p>
            <a:pPr algn="l">
              <a:lnSpc>
                <a:spcPct val="150000"/>
              </a:lnSpc>
              <a:spcBef>
                <a:spcPts val="100"/>
              </a:spcBef>
              <a:defRPr sz="2600"/>
            </a:pPr>
            <a:r>
              <a:rPr b="1"/>
              <a:t>Continuum</a:t>
            </a:r>
            <a:r>
              <a:t> (single, dual, full pol)</a:t>
            </a:r>
          </a:p>
          <a:p>
            <a:pPr algn="l">
              <a:lnSpc>
                <a:spcPct val="150000"/>
              </a:lnSpc>
              <a:spcBef>
                <a:spcPts val="100"/>
              </a:spcBef>
              <a:defRPr sz="2600"/>
            </a:pPr>
            <a:r>
              <a:rPr b="1"/>
              <a:t>Spectral line</a:t>
            </a:r>
            <a:r>
              <a:t> (single, dual, full pol)</a:t>
            </a:r>
          </a:p>
          <a:p>
            <a:pPr algn="l">
              <a:lnSpc>
                <a:spcPct val="150000"/>
              </a:lnSpc>
              <a:spcBef>
                <a:spcPts val="100"/>
              </a:spcBef>
              <a:defRPr sz="2600"/>
            </a:pPr>
            <a:r>
              <a:rPr b="1"/>
              <a:t>Spectral scan</a:t>
            </a:r>
            <a:r>
              <a:t> (single, dual pol)</a:t>
            </a:r>
          </a:p>
        </p:txBody>
      </p:sp>
      <p:sp>
        <p:nvSpPr>
          <p:cNvPr id="186" name="4 basebands (BBs), each max 2GHz, to be placed in two sidebands…"/>
          <p:cNvSpPr txBox="1"/>
          <p:nvPr/>
        </p:nvSpPr>
        <p:spPr>
          <a:xfrm>
            <a:off x="313337" y="5919629"/>
            <a:ext cx="12378125" cy="4055598"/>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t>4 basebands (BBs), each max 2GHz, to be placed in two sidebands</a:t>
            </a:r>
          </a:p>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t>widths SB different per band (band 3,4,5,7,8: 4GHz; band 6: 5GHz; band 9,10: 8 GHz)</a:t>
            </a:r>
          </a:p>
          <a:p>
            <a:pPr marL="321027" indent="-321027" algn="l">
              <a:lnSpc>
                <a:spcPct val="150000"/>
              </a:lnSpc>
              <a:spcBef>
                <a:spcPts val="100"/>
              </a:spcBef>
              <a:buSzPct val="75000"/>
              <a:buChar char="•"/>
              <a:defRPr i="1" sz="2600">
                <a:solidFill>
                  <a:schemeClr val="accent6">
                    <a:lumOff val="-8741"/>
                  </a:schemeClr>
                </a:solidFill>
                <a:latin typeface="Gill Sans"/>
                <a:ea typeface="Gill Sans"/>
                <a:cs typeface="Gill Sans"/>
                <a:sym typeface="Gill Sans"/>
              </a:defRPr>
            </a:pPr>
            <a:r>
              <a:rPr b="1"/>
              <a:t>carefully select the representative spw: will be used for all frequency/spectral resolution dependent calculations, such as FOV, MRS, angular resolution, atmospheric opacity </a:t>
            </a:r>
            <a:endParaRPr b="1"/>
          </a:p>
        </p:txBody>
      </p:sp>
      <p:pic>
        <p:nvPicPr>
          <p:cNvPr id="187" name="spw_ot5.png" descr="spw_ot5.png"/>
          <p:cNvPicPr>
            <a:picLocks noChangeAspect="1"/>
          </p:cNvPicPr>
          <p:nvPr/>
        </p:nvPicPr>
        <p:blipFill>
          <a:blip r:embed="rId4">
            <a:extLst/>
          </a:blip>
          <a:stretch>
            <a:fillRect/>
          </a:stretch>
        </p:blipFill>
        <p:spPr>
          <a:xfrm>
            <a:off x="6016964" y="1364605"/>
            <a:ext cx="7009003" cy="3849390"/>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9" name="Spectral setup"/>
          <p:cNvSpPr txBox="1"/>
          <p:nvPr>
            <p:ph type="ctrTitle"/>
          </p:nvPr>
        </p:nvSpPr>
        <p:spPr>
          <a:xfrm>
            <a:off x="2286000" y="280289"/>
            <a:ext cx="10464800" cy="1130301"/>
          </a:xfrm>
          <a:prstGeom prst="rect">
            <a:avLst/>
          </a:prstGeom>
        </p:spPr>
        <p:txBody>
          <a:bodyPr/>
          <a:lstStyle>
            <a:lvl1pPr algn="r">
              <a:defRPr sz="5000"/>
            </a:lvl1pPr>
          </a:lstStyle>
          <a:p>
            <a:pPr/>
            <a:r>
              <a:t>Spectral setup</a:t>
            </a:r>
          </a:p>
        </p:txBody>
      </p:sp>
      <p:grpSp>
        <p:nvGrpSpPr>
          <p:cNvPr id="192" name="Forma"/>
          <p:cNvGrpSpPr/>
          <p:nvPr/>
        </p:nvGrpSpPr>
        <p:grpSpPr>
          <a:xfrm>
            <a:off x="-184771" y="-179132"/>
            <a:ext cx="13374342" cy="2049144"/>
            <a:chOff x="0" y="0"/>
            <a:chExt cx="13374341" cy="2049143"/>
          </a:xfrm>
        </p:grpSpPr>
        <p:sp>
          <p:nvSpPr>
            <p:cNvPr id="191"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190"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195" name="Forma"/>
          <p:cNvGrpSpPr/>
          <p:nvPr/>
        </p:nvGrpSpPr>
        <p:grpSpPr>
          <a:xfrm rot="10800000">
            <a:off x="-184771" y="7892362"/>
            <a:ext cx="13374342" cy="2049144"/>
            <a:chOff x="0" y="0"/>
            <a:chExt cx="13374341" cy="2049143"/>
          </a:xfrm>
        </p:grpSpPr>
        <p:sp>
          <p:nvSpPr>
            <p:cNvPr id="194"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193"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196" name="Continuum (single, dual, full pol)…"/>
          <p:cNvSpPr txBox="1"/>
          <p:nvPr>
            <p:ph type="subTitle" sz="quarter" idx="1"/>
          </p:nvPr>
        </p:nvSpPr>
        <p:spPr>
          <a:xfrm>
            <a:off x="279471" y="1457695"/>
            <a:ext cx="8554657" cy="2049145"/>
          </a:xfrm>
          <a:prstGeom prst="rect">
            <a:avLst/>
          </a:prstGeom>
        </p:spPr>
        <p:txBody>
          <a:bodyPr>
            <a:noAutofit/>
          </a:bodyPr>
          <a:lstStyle/>
          <a:p>
            <a:pPr algn="l">
              <a:lnSpc>
                <a:spcPct val="150000"/>
              </a:lnSpc>
              <a:spcBef>
                <a:spcPts val="100"/>
              </a:spcBef>
              <a:defRPr sz="2600"/>
            </a:pPr>
            <a:r>
              <a:rPr b="1"/>
              <a:t>Continuum</a:t>
            </a:r>
            <a:r>
              <a:t> (single, dual, full pol)</a:t>
            </a:r>
          </a:p>
          <a:p>
            <a:pPr algn="l">
              <a:lnSpc>
                <a:spcPct val="150000"/>
              </a:lnSpc>
              <a:spcBef>
                <a:spcPts val="100"/>
              </a:spcBef>
              <a:defRPr sz="2600"/>
            </a:pPr>
            <a:r>
              <a:rPr b="1"/>
              <a:t>Spectral line</a:t>
            </a:r>
            <a:r>
              <a:t> (single, dual, full pol)</a:t>
            </a:r>
          </a:p>
          <a:p>
            <a:pPr algn="l">
              <a:lnSpc>
                <a:spcPct val="150000"/>
              </a:lnSpc>
              <a:spcBef>
                <a:spcPts val="100"/>
              </a:spcBef>
              <a:defRPr sz="2600"/>
            </a:pPr>
            <a:r>
              <a:rPr b="1"/>
              <a:t>Spectral scan</a:t>
            </a:r>
            <a:r>
              <a:t> (single, dual pol)</a:t>
            </a:r>
          </a:p>
        </p:txBody>
      </p:sp>
      <p:sp>
        <p:nvSpPr>
          <p:cNvPr id="197" name="Band 5 is now offered…"/>
          <p:cNvSpPr txBox="1"/>
          <p:nvPr/>
        </p:nvSpPr>
        <p:spPr>
          <a:xfrm>
            <a:off x="160937" y="4789502"/>
            <a:ext cx="12378125" cy="445075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lstStyle/>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rPr>
                <a:solidFill>
                  <a:schemeClr val="accent5"/>
                </a:solidFill>
              </a:rPr>
              <a:t>Band 5 is now offered</a:t>
            </a:r>
            <a:r>
              <a:t> </a:t>
            </a:r>
          </a:p>
          <a:p>
            <a:pPr algn="l">
              <a:lnSpc>
                <a:spcPct val="150000"/>
              </a:lnSpc>
              <a:spcBef>
                <a:spcPts val="100"/>
              </a:spcBef>
              <a:defRPr sz="2600">
                <a:solidFill>
                  <a:schemeClr val="accent6">
                    <a:lumOff val="-8741"/>
                  </a:schemeClr>
                </a:solidFill>
                <a:latin typeface="Gill Sans"/>
                <a:ea typeface="Gill Sans"/>
                <a:cs typeface="Gill Sans"/>
                <a:sym typeface="Gill Sans"/>
              </a:defRPr>
            </a:pPr>
            <a:r>
              <a:t>                 - be careful H2O atmospheric line</a:t>
            </a:r>
          </a:p>
          <a:p>
            <a:pPr algn="l">
              <a:lnSpc>
                <a:spcPct val="150000"/>
              </a:lnSpc>
              <a:spcBef>
                <a:spcPts val="100"/>
              </a:spcBef>
              <a:defRPr sz="2600">
                <a:solidFill>
                  <a:schemeClr val="accent6">
                    <a:lumOff val="-8741"/>
                  </a:schemeClr>
                </a:solidFill>
                <a:latin typeface="Gill Sans"/>
                <a:ea typeface="Gill Sans"/>
                <a:cs typeface="Gill Sans"/>
                <a:sym typeface="Gill Sans"/>
              </a:defRPr>
            </a:pPr>
            <a:r>
              <a:t>                 - only available from March 2018 (no warning from the OT)</a:t>
            </a:r>
          </a:p>
          <a:p>
            <a:pPr algn="l" defTabSz="457200">
              <a:defRPr sz="1000">
                <a:latin typeface="Helvetica"/>
                <a:ea typeface="Helvetica"/>
                <a:cs typeface="Helvetica"/>
                <a:sym typeface="Helvetica"/>
              </a:defRPr>
            </a:pPr>
            <a:r>
              <a:t> </a:t>
            </a:r>
          </a:p>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rPr>
                <a:solidFill>
                  <a:schemeClr val="accent5"/>
                </a:solidFill>
              </a:rPr>
              <a:t>90-degree Walsh switching Band 9 and 10 </a:t>
            </a:r>
            <a:r>
              <a:t>           </a:t>
            </a:r>
          </a:p>
          <a:p>
            <a:pPr algn="l">
              <a:lnSpc>
                <a:spcPct val="150000"/>
              </a:lnSpc>
              <a:spcBef>
                <a:spcPts val="100"/>
              </a:spcBef>
              <a:defRPr sz="2600">
                <a:solidFill>
                  <a:schemeClr val="accent6">
                    <a:lumOff val="-8741"/>
                  </a:schemeClr>
                </a:solidFill>
                <a:latin typeface="Gill Sans"/>
                <a:ea typeface="Gill Sans"/>
                <a:cs typeface="Gill Sans"/>
                <a:sym typeface="Gill Sans"/>
              </a:defRPr>
            </a:pPr>
            <a:r>
              <a:t>              -16 GHz instantaneous bandwidth could be available with some spectral setup</a:t>
            </a:r>
          </a:p>
          <a:p>
            <a:pPr marL="321027" indent="-321027" algn="l">
              <a:lnSpc>
                <a:spcPct val="150000"/>
              </a:lnSpc>
              <a:spcBef>
                <a:spcPts val="100"/>
              </a:spcBef>
              <a:buSzPct val="75000"/>
              <a:buChar char="•"/>
              <a:defRPr sz="2600">
                <a:solidFill>
                  <a:schemeClr val="accent5"/>
                </a:solidFill>
                <a:latin typeface="Gill Sans"/>
                <a:ea typeface="Gill Sans"/>
                <a:cs typeface="Gill Sans"/>
                <a:sym typeface="Gill Sans"/>
              </a:defRPr>
            </a:pPr>
            <a:r>
              <a:t>define rest frequencies of lines</a:t>
            </a:r>
          </a:p>
          <a:p>
            <a:pPr algn="l">
              <a:lnSpc>
                <a:spcPct val="150000"/>
              </a:lnSpc>
              <a:spcBef>
                <a:spcPts val="100"/>
              </a:spcBef>
              <a:defRPr sz="2600">
                <a:solidFill>
                  <a:schemeClr val="accent5"/>
                </a:solidFill>
                <a:latin typeface="Gill Sans"/>
                <a:ea typeface="Gill Sans"/>
                <a:cs typeface="Gill Sans"/>
                <a:sym typeface="Gill Sans"/>
              </a:defRPr>
            </a:pPr>
            <a:r>
              <a:t>              </a:t>
            </a:r>
            <a:r>
              <a:rPr>
                <a:solidFill>
                  <a:schemeClr val="accent6">
                    <a:lumOff val="-8741"/>
                  </a:schemeClr>
                </a:solidFill>
              </a:rPr>
              <a:t>-information is used for QA2</a:t>
            </a:r>
            <a:endParaRPr>
              <a:solidFill>
                <a:schemeClr val="accent6">
                  <a:lumOff val="-8741"/>
                </a:schemeClr>
              </a:solidFill>
            </a:endParaRPr>
          </a:p>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p>
        </p:txBody>
      </p:sp>
      <p:sp>
        <p:nvSpPr>
          <p:cNvPr id="198" name="New!!"/>
          <p:cNvSpPr txBox="1"/>
          <p:nvPr/>
        </p:nvSpPr>
        <p:spPr>
          <a:xfrm>
            <a:off x="397746" y="3824320"/>
            <a:ext cx="135887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a:solidFill>
                  <a:schemeClr val="accent5"/>
                </a:solidFill>
                <a:latin typeface="Helvetica"/>
                <a:ea typeface="Helvetica"/>
                <a:cs typeface="Helvetica"/>
                <a:sym typeface="Helvetica"/>
              </a:defRPr>
            </a:lvl1pPr>
          </a:lstStyle>
          <a:p>
            <a:pPr/>
            <a:r>
              <a:t>New!!</a:t>
            </a:r>
          </a:p>
        </p:txBody>
      </p:sp>
      <p:pic>
        <p:nvPicPr>
          <p:cNvPr id="199" name="spw_ot5.png" descr="spw_ot5.png"/>
          <p:cNvPicPr>
            <a:picLocks noChangeAspect="1"/>
          </p:cNvPicPr>
          <p:nvPr/>
        </p:nvPicPr>
        <p:blipFill>
          <a:blip r:embed="rId4">
            <a:extLst/>
          </a:blip>
          <a:stretch>
            <a:fillRect/>
          </a:stretch>
        </p:blipFill>
        <p:spPr>
          <a:xfrm>
            <a:off x="6016964" y="1364605"/>
            <a:ext cx="7009003" cy="3849390"/>
          </a:xfrm>
          <a:prstGeom prst="rect">
            <a:avLst/>
          </a:prstGeom>
          <a:ln w="12700">
            <a:miter lim="400000"/>
          </a:ln>
        </p:spPr>
      </p:pic>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1" name="Spectral line setups"/>
          <p:cNvSpPr txBox="1"/>
          <p:nvPr>
            <p:ph type="ctrTitle"/>
          </p:nvPr>
        </p:nvSpPr>
        <p:spPr>
          <a:xfrm>
            <a:off x="1264576" y="280289"/>
            <a:ext cx="11486224" cy="1130301"/>
          </a:xfrm>
          <a:prstGeom prst="rect">
            <a:avLst/>
          </a:prstGeom>
        </p:spPr>
        <p:txBody>
          <a:bodyPr/>
          <a:lstStyle>
            <a:lvl1pPr algn="r">
              <a:lnSpc>
                <a:spcPct val="150000"/>
              </a:lnSpc>
              <a:spcBef>
                <a:spcPts val="100"/>
              </a:spcBef>
              <a:defRPr sz="4000"/>
            </a:lvl1pPr>
          </a:lstStyle>
          <a:p>
            <a:pPr/>
            <a:r>
              <a:t>Spectral line setups</a:t>
            </a:r>
          </a:p>
        </p:txBody>
      </p:sp>
      <p:grpSp>
        <p:nvGrpSpPr>
          <p:cNvPr id="204" name="Forma"/>
          <p:cNvGrpSpPr/>
          <p:nvPr/>
        </p:nvGrpSpPr>
        <p:grpSpPr>
          <a:xfrm>
            <a:off x="-184771" y="-179132"/>
            <a:ext cx="13374342" cy="2049144"/>
            <a:chOff x="0" y="0"/>
            <a:chExt cx="13374341" cy="2049143"/>
          </a:xfrm>
        </p:grpSpPr>
        <p:sp>
          <p:nvSpPr>
            <p:cNvPr id="203"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rgbClr val="FF9300"/>
            </a:solidFill>
            <a:ln>
              <a:noFill/>
            </a:ln>
            <a:effectLst/>
          </p:spPr>
          <p:txBody>
            <a:bodyPr wrap="square" lIns="50800" tIns="50800" rIns="50800" bIns="50800" numCol="1" anchor="ctr">
              <a:noAutofit/>
            </a:bodyPr>
            <a:lstStyle/>
            <a:p>
              <a:pPr>
                <a:defRPr sz="2400"/>
              </a:pPr>
            </a:p>
          </p:txBody>
        </p:sp>
        <p:pic>
          <p:nvPicPr>
            <p:cNvPr id="202" name="Forma" descr="Forma"/>
            <p:cNvPicPr>
              <a:picLocks noChangeAspect="0"/>
            </p:cNvPicPr>
            <p:nvPr/>
          </p:nvPicPr>
          <p:blipFill>
            <a:blip r:embed="rId2">
              <a:extLst/>
            </a:blip>
            <a:stretch>
              <a:fillRect/>
            </a:stretch>
          </p:blipFill>
          <p:spPr>
            <a:xfrm>
              <a:off x="-1" y="0"/>
              <a:ext cx="13374343" cy="2049144"/>
            </a:xfrm>
            <a:prstGeom prst="rect">
              <a:avLst/>
            </a:prstGeom>
            <a:effectLst/>
          </p:spPr>
        </p:pic>
      </p:grpSp>
      <p:grpSp>
        <p:nvGrpSpPr>
          <p:cNvPr id="207" name="Forma"/>
          <p:cNvGrpSpPr/>
          <p:nvPr/>
        </p:nvGrpSpPr>
        <p:grpSpPr>
          <a:xfrm rot="10800000">
            <a:off x="-184771" y="7892362"/>
            <a:ext cx="13374342" cy="2049144"/>
            <a:chOff x="0" y="0"/>
            <a:chExt cx="13374341" cy="2049143"/>
          </a:xfrm>
        </p:grpSpPr>
        <p:sp>
          <p:nvSpPr>
            <p:cNvPr id="206" name="Forma"/>
            <p:cNvSpPr/>
            <p:nvPr/>
          </p:nvSpPr>
          <p:spPr>
            <a:xfrm>
              <a:off x="38089" y="38340"/>
              <a:ext cx="13295613" cy="19921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95" y="18088"/>
                  </a:moveTo>
                  <a:lnTo>
                    <a:pt x="1424" y="12168"/>
                  </a:lnTo>
                  <a:lnTo>
                    <a:pt x="2497" y="9723"/>
                  </a:lnTo>
                  <a:lnTo>
                    <a:pt x="4013" y="8671"/>
                  </a:lnTo>
                  <a:lnTo>
                    <a:pt x="6471" y="7393"/>
                  </a:lnTo>
                  <a:lnTo>
                    <a:pt x="10048" y="5968"/>
                  </a:lnTo>
                  <a:lnTo>
                    <a:pt x="14026" y="5429"/>
                  </a:lnTo>
                  <a:lnTo>
                    <a:pt x="17347" y="5036"/>
                  </a:lnTo>
                  <a:lnTo>
                    <a:pt x="21557" y="4473"/>
                  </a:lnTo>
                  <a:lnTo>
                    <a:pt x="21600" y="0"/>
                  </a:lnTo>
                  <a:lnTo>
                    <a:pt x="73" y="849"/>
                  </a:lnTo>
                  <a:lnTo>
                    <a:pt x="0" y="21600"/>
                  </a:lnTo>
                  <a:lnTo>
                    <a:pt x="295" y="18088"/>
                  </a:lnTo>
                  <a:close/>
                </a:path>
              </a:pathLst>
            </a:custGeom>
            <a:solidFill>
              <a:schemeClr val="accent5"/>
            </a:solidFill>
            <a:ln>
              <a:noFill/>
            </a:ln>
            <a:effectLst/>
          </p:spPr>
          <p:txBody>
            <a:bodyPr wrap="square" lIns="50800" tIns="50800" rIns="50800" bIns="50800" numCol="1" anchor="ctr">
              <a:noAutofit/>
            </a:bodyPr>
            <a:lstStyle/>
            <a:p>
              <a:pPr>
                <a:defRPr sz="2400"/>
              </a:pPr>
            </a:p>
          </p:txBody>
        </p:sp>
        <p:pic>
          <p:nvPicPr>
            <p:cNvPr id="205" name="Forma" descr="Forma"/>
            <p:cNvPicPr>
              <a:picLocks noChangeAspect="0"/>
            </p:cNvPicPr>
            <p:nvPr/>
          </p:nvPicPr>
          <p:blipFill>
            <a:blip r:embed="rId3">
              <a:extLst/>
            </a:blip>
            <a:stretch>
              <a:fillRect/>
            </a:stretch>
          </p:blipFill>
          <p:spPr>
            <a:xfrm>
              <a:off x="-1" y="0"/>
              <a:ext cx="13374343" cy="2049144"/>
            </a:xfrm>
            <a:prstGeom prst="rect">
              <a:avLst/>
            </a:prstGeom>
            <a:effectLst/>
          </p:spPr>
        </p:pic>
      </p:grpSp>
      <p:sp>
        <p:nvSpPr>
          <p:cNvPr id="208" name="Use the ALMA spectral line database…"/>
          <p:cNvSpPr txBox="1"/>
          <p:nvPr/>
        </p:nvSpPr>
        <p:spPr>
          <a:xfrm>
            <a:off x="278468" y="1466849"/>
            <a:ext cx="9377593" cy="28067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t>Use the ALMA spectral line database</a:t>
            </a:r>
          </a:p>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t>Continuum BB and spectral line can be mixed (Spectral line mode)</a:t>
            </a:r>
          </a:p>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t>Set unused spws to continuum to help with calibration and continuum removal, in particular if you have narrowband spw</a:t>
            </a:r>
          </a:p>
        </p:txBody>
      </p:sp>
      <p:pic>
        <p:nvPicPr>
          <p:cNvPr id="209" name="pasted-image.png" descr="pasted-image.png"/>
          <p:cNvPicPr>
            <a:picLocks noChangeAspect="1"/>
          </p:cNvPicPr>
          <p:nvPr/>
        </p:nvPicPr>
        <p:blipFill>
          <a:blip r:embed="rId4">
            <a:extLst/>
          </a:blip>
          <a:stretch>
            <a:fillRect/>
          </a:stretch>
        </p:blipFill>
        <p:spPr>
          <a:xfrm>
            <a:off x="-140023" y="4645765"/>
            <a:ext cx="7075101" cy="3090345"/>
          </a:xfrm>
          <a:prstGeom prst="rect">
            <a:avLst/>
          </a:prstGeom>
          <a:ln w="12700">
            <a:miter lim="400000"/>
          </a:ln>
        </p:spPr>
      </p:pic>
      <p:sp>
        <p:nvSpPr>
          <p:cNvPr id="210" name="sidebands"/>
          <p:cNvSpPr txBox="1"/>
          <p:nvPr/>
        </p:nvSpPr>
        <p:spPr>
          <a:xfrm>
            <a:off x="2116844" y="4123194"/>
            <a:ext cx="1986838" cy="4102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z="2400">
                <a:solidFill>
                  <a:schemeClr val="accent6">
                    <a:satOff val="24555"/>
                    <a:lumOff val="22232"/>
                  </a:schemeClr>
                </a:solidFill>
                <a:latin typeface="Gill Sans"/>
                <a:ea typeface="Gill Sans"/>
                <a:cs typeface="Gill Sans"/>
                <a:sym typeface="Gill Sans"/>
              </a:defRPr>
            </a:lvl1pPr>
          </a:lstStyle>
          <a:p>
            <a:pPr/>
            <a:r>
              <a:t>sidebands</a:t>
            </a:r>
          </a:p>
        </p:txBody>
      </p:sp>
      <p:sp>
        <p:nvSpPr>
          <p:cNvPr id="211" name="Linea"/>
          <p:cNvSpPr/>
          <p:nvPr/>
        </p:nvSpPr>
        <p:spPr>
          <a:xfrm flipH="1">
            <a:off x="1195197" y="4497599"/>
            <a:ext cx="1210464" cy="1355213"/>
          </a:xfrm>
          <a:prstGeom prst="line">
            <a:avLst/>
          </a:prstGeom>
          <a:ln w="38100">
            <a:solidFill>
              <a:schemeClr val="accent6">
                <a:satOff val="24555"/>
                <a:lumOff val="22232"/>
              </a:schemeClr>
            </a:solidFill>
            <a:miter lim="400000"/>
            <a:tailEnd type="triangle"/>
          </a:ln>
        </p:spPr>
        <p:txBody>
          <a:bodyPr lIns="50800" tIns="50800" rIns="50800" bIns="50800" anchor="ctr"/>
          <a:lstStyle/>
          <a:p>
            <a:pPr>
              <a:defRPr sz="2400"/>
            </a:pPr>
          </a:p>
        </p:txBody>
      </p:sp>
      <p:sp>
        <p:nvSpPr>
          <p:cNvPr id="212" name="Linea"/>
          <p:cNvSpPr/>
          <p:nvPr/>
        </p:nvSpPr>
        <p:spPr>
          <a:xfrm>
            <a:off x="3704882" y="4499777"/>
            <a:ext cx="1161058" cy="1161058"/>
          </a:xfrm>
          <a:prstGeom prst="line">
            <a:avLst/>
          </a:prstGeom>
          <a:ln w="38100">
            <a:solidFill>
              <a:schemeClr val="accent6">
                <a:satOff val="24555"/>
                <a:lumOff val="22232"/>
              </a:schemeClr>
            </a:solidFill>
            <a:miter lim="400000"/>
            <a:tailEnd type="triangle"/>
          </a:ln>
        </p:spPr>
        <p:txBody>
          <a:bodyPr lIns="50800" tIns="50800" rIns="50800" bIns="50800" anchor="ctr"/>
          <a:lstStyle/>
          <a:p>
            <a:pPr>
              <a:defRPr sz="2400"/>
            </a:pPr>
          </a:p>
        </p:txBody>
      </p:sp>
      <p:sp>
        <p:nvSpPr>
          <p:cNvPr id="213" name="Linea"/>
          <p:cNvSpPr/>
          <p:nvPr/>
        </p:nvSpPr>
        <p:spPr>
          <a:xfrm flipV="1">
            <a:off x="4315767" y="7122533"/>
            <a:ext cx="458854" cy="840753"/>
          </a:xfrm>
          <a:prstGeom prst="line">
            <a:avLst/>
          </a:prstGeom>
          <a:ln w="38100">
            <a:solidFill>
              <a:schemeClr val="accent6">
                <a:satOff val="24555"/>
                <a:lumOff val="22232"/>
              </a:schemeClr>
            </a:solidFill>
            <a:miter lim="400000"/>
            <a:tailEnd type="triangle"/>
          </a:ln>
        </p:spPr>
        <p:txBody>
          <a:bodyPr lIns="50800" tIns="50800" rIns="50800" bIns="50800" anchor="ctr"/>
          <a:lstStyle/>
          <a:p>
            <a:pPr>
              <a:defRPr sz="2400"/>
            </a:pPr>
          </a:p>
        </p:txBody>
      </p:sp>
      <p:sp>
        <p:nvSpPr>
          <p:cNvPr id="214" name="basebands"/>
          <p:cNvSpPr txBox="1"/>
          <p:nvPr/>
        </p:nvSpPr>
        <p:spPr>
          <a:xfrm>
            <a:off x="3361837" y="7848399"/>
            <a:ext cx="1500071" cy="41028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lvl1pPr>
              <a:defRPr sz="2400">
                <a:solidFill>
                  <a:schemeClr val="accent6">
                    <a:satOff val="24555"/>
                    <a:lumOff val="22232"/>
                  </a:schemeClr>
                </a:solidFill>
                <a:latin typeface="Gill Sans"/>
                <a:ea typeface="Gill Sans"/>
                <a:cs typeface="Gill Sans"/>
                <a:sym typeface="Gill Sans"/>
              </a:defRPr>
            </a:lvl1pPr>
          </a:lstStyle>
          <a:p>
            <a:pPr/>
            <a:r>
              <a:t>basebands</a:t>
            </a:r>
          </a:p>
        </p:txBody>
      </p:sp>
      <p:sp>
        <p:nvSpPr>
          <p:cNvPr id="215" name="2 spw in…"/>
          <p:cNvSpPr txBox="1"/>
          <p:nvPr/>
        </p:nvSpPr>
        <p:spPr>
          <a:xfrm>
            <a:off x="4828611" y="8023148"/>
            <a:ext cx="2139833" cy="11303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a:defRPr sz="2400">
                <a:solidFill>
                  <a:schemeClr val="accent6">
                    <a:satOff val="24555"/>
                    <a:lumOff val="22232"/>
                  </a:schemeClr>
                </a:solidFill>
                <a:latin typeface="Gill Sans"/>
                <a:ea typeface="Gill Sans"/>
                <a:cs typeface="Gill Sans"/>
                <a:sym typeface="Gill Sans"/>
              </a:defRPr>
            </a:pPr>
            <a:r>
              <a:t>2 spw in </a:t>
            </a:r>
          </a:p>
          <a:p>
            <a:pPr>
              <a:defRPr sz="2400">
                <a:solidFill>
                  <a:schemeClr val="accent6">
                    <a:satOff val="24555"/>
                    <a:lumOff val="22232"/>
                  </a:schemeClr>
                </a:solidFill>
                <a:latin typeface="Gill Sans"/>
                <a:ea typeface="Gill Sans"/>
                <a:cs typeface="Gill Sans"/>
                <a:sym typeface="Gill Sans"/>
              </a:defRPr>
            </a:pPr>
            <a:r>
              <a:t>one baseband</a:t>
            </a:r>
          </a:p>
        </p:txBody>
      </p:sp>
      <p:sp>
        <p:nvSpPr>
          <p:cNvPr id="216" name="Linea"/>
          <p:cNvSpPr/>
          <p:nvPr/>
        </p:nvSpPr>
        <p:spPr>
          <a:xfrm flipH="1" flipV="1">
            <a:off x="5977488" y="7181916"/>
            <a:ext cx="351670" cy="722697"/>
          </a:xfrm>
          <a:prstGeom prst="line">
            <a:avLst/>
          </a:prstGeom>
          <a:ln w="38100">
            <a:solidFill>
              <a:schemeClr val="accent6">
                <a:satOff val="24555"/>
                <a:lumOff val="22232"/>
              </a:schemeClr>
            </a:solidFill>
            <a:miter lim="400000"/>
            <a:tailEnd type="triangle"/>
          </a:ln>
        </p:spPr>
        <p:txBody>
          <a:bodyPr lIns="50800" tIns="50800" rIns="50800" bIns="50800" anchor="ctr"/>
          <a:lstStyle/>
          <a:p>
            <a:pPr>
              <a:defRPr sz="2400"/>
            </a:pPr>
          </a:p>
        </p:txBody>
      </p:sp>
      <p:sp>
        <p:nvSpPr>
          <p:cNvPr id="217" name="in each BB can contain up to 4 spectral windows (spw)…"/>
          <p:cNvSpPr txBox="1"/>
          <p:nvPr/>
        </p:nvSpPr>
        <p:spPr>
          <a:xfrm>
            <a:off x="7131334" y="4072370"/>
            <a:ext cx="6018685" cy="532178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t>in each BB can contain up to 4 spectral windows (spw)</a:t>
            </a:r>
          </a:p>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t>all spws in one BB should have the same</a:t>
            </a:r>
            <a:r>
              <a:rPr i="1"/>
              <a:t> resolutions</a:t>
            </a:r>
            <a:endParaRPr i="1"/>
          </a:p>
          <a:p>
            <a:pPr marL="321027" indent="-321027" algn="l">
              <a:lnSpc>
                <a:spcPct val="150000"/>
              </a:lnSpc>
              <a:spcBef>
                <a:spcPts val="100"/>
              </a:spcBef>
              <a:buSzPct val="75000"/>
              <a:buChar char="•"/>
              <a:defRPr sz="2600">
                <a:solidFill>
                  <a:schemeClr val="accent6">
                    <a:lumOff val="-8741"/>
                  </a:schemeClr>
                </a:solidFill>
                <a:latin typeface="Gill Sans"/>
                <a:ea typeface="Gill Sans"/>
                <a:cs typeface="Gill Sans"/>
                <a:sym typeface="Gill Sans"/>
              </a:defRPr>
            </a:pPr>
            <a:r>
              <a:t>better higher spectral resolution, but </a:t>
            </a:r>
            <a:r>
              <a:rPr i="1"/>
              <a:t>keep data rate &lt; 40MB/s — </a:t>
            </a:r>
            <a:r>
              <a:t>the default correlator setup for FDM modes averages every two channels </a:t>
            </a:r>
          </a:p>
          <a:p>
            <a:pPr marL="181092" indent="-181092" algn="l" defTabSz="457200">
              <a:lnSpc>
                <a:spcPts val="3500"/>
              </a:lnSpc>
              <a:spcBef>
                <a:spcPts val="1200"/>
              </a:spcBef>
              <a:buSzPct val="75000"/>
              <a:buChar char="•"/>
              <a:defRPr sz="1466">
                <a:latin typeface="Calibri"/>
                <a:ea typeface="Calibri"/>
                <a:cs typeface="Calibri"/>
                <a:sym typeface="Calibri"/>
              </a:defRPr>
            </a:pPr>
            <a:endParaRPr i="1"/>
          </a:p>
        </p:txBody>
      </p:sp>
      <p:sp>
        <p:nvSpPr>
          <p:cNvPr id="218" name="New!!"/>
          <p:cNvSpPr txBox="1"/>
          <p:nvPr/>
        </p:nvSpPr>
        <p:spPr>
          <a:xfrm>
            <a:off x="11370547" y="8000687"/>
            <a:ext cx="1358876"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b="1" i="1">
                <a:solidFill>
                  <a:schemeClr val="accent5"/>
                </a:solidFill>
                <a:latin typeface="Helvetica"/>
                <a:ea typeface="Helvetica"/>
                <a:cs typeface="Helvetica"/>
                <a:sym typeface="Helvetica"/>
              </a:defRPr>
            </a:lvl1pPr>
          </a:lstStyle>
          <a:p>
            <a:pPr/>
            <a:r>
              <a:t>New!!</a:t>
            </a:r>
          </a:p>
        </p:txBody>
      </p:sp>
    </p:spTree>
  </p:cSld>
  <p:clrMapOvr>
    <a:masterClrMapping/>
  </p:clrMapOvr>
  <p:transition xmlns:p14="http://schemas.microsoft.com/office/powerpoint/2010/main" spd="med" advClick="1"/>
</p:sld>
</file>

<file path=ppt/theme/_rels/theme1.xml.rels><?xml version="1.0" encoding="UTF-8" standalone="yes"?><Relationships xmlns="http://schemas.openxmlformats.org/package/2006/relationships"><Relationship Id="rId1" Type="http://schemas.openxmlformats.org/officeDocument/2006/relationships/image" Target="../media/image1.png"/></Relationships>

</file>

<file path=ppt/theme/_rels/theme2.xml.rels><?xml version="1.0" encoding="UTF-8" standalone="yes"?><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sx="100000" sy="100000" kx="0" ky="0" algn="b" rotWithShape="0" blurRad="38100" dist="25400" dir="5400000">
              <a:srgbClr val="000000">
                <a:alpha val="50000"/>
              </a:srgbClr>
            </a:outerShdw>
          </a:effectLst>
        </a:effectStyle>
        <a:effectStyle>
          <a:effectLst>
            <a:outerShdw sx="100000" sy="100000" kx="0" ky="0" algn="b" rotWithShape="0" blurRad="50800" dist="12700" dir="0">
              <a:srgbClr val="000000">
                <a:alpha val="50000"/>
              </a:srgbClr>
            </a:outerShdw>
          </a:effectLst>
        </a:effectStyle>
        <a:effectStyle>
          <a:effectLst>
            <a:outerShdw sx="100000" sy="100000" kx="0" ky="0" algn="b" rotWithShape="0" blurRad="38100" dist="25400" dir="540000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r:embed="rId1"/>
          <a:srcRect l="0" t="0" r="0" b="0"/>
          <a:tile tx="0" ty="0" sx="100000" sy="100000" flip="none" algn="tl"/>
        </a:blipFill>
        <a:ln w="12700" cap="flat">
          <a:noFill/>
          <a:miter lim="400000"/>
        </a:ln>
        <a:effectLst>
          <a:outerShdw sx="100000" sy="100000" kx="0" ky="0" algn="b" rotWithShape="0" blurRad="38100" dist="25400" dir="5400000">
            <a:srgbClr val="000000">
              <a:alpha val="50000"/>
            </a:srgbClr>
          </a:outerShdw>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2400" u="none" kumimoji="0" normalizeH="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584200" rtl="0" fontAlgn="auto" latinLnBrk="0" hangingPunct="0">
          <a:lnSpc>
            <a:spcPct val="100000"/>
          </a:lnSpc>
          <a:spcBef>
            <a:spcPts val="0"/>
          </a:spcBef>
          <a:spcAft>
            <a:spcPts val="0"/>
          </a:spcAft>
          <a:buClrTx/>
          <a:buSzTx/>
          <a:buFontTx/>
          <a:buNone/>
          <a:tabLst/>
          <a:defRPr b="0" baseline="0" cap="none" i="0" spc="0" strike="noStrike" sz="3600" u="none" kumimoji="0" normalizeH="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