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Default Extension="tiff" ContentType="image/tiff"/>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7"/>
  </p:notesMasterIdLst>
  <p:handoutMasterIdLst>
    <p:handoutMasterId r:id="rId48"/>
  </p:handoutMasterIdLst>
  <p:sldIdLst>
    <p:sldId id="301" r:id="rId2"/>
    <p:sldId id="270" r:id="rId3"/>
    <p:sldId id="279" r:id="rId4"/>
    <p:sldId id="271" r:id="rId5"/>
    <p:sldId id="280" r:id="rId6"/>
    <p:sldId id="303" r:id="rId7"/>
    <p:sldId id="256" r:id="rId8"/>
    <p:sldId id="285" r:id="rId9"/>
    <p:sldId id="257" r:id="rId10"/>
    <p:sldId id="259" r:id="rId11"/>
    <p:sldId id="311" r:id="rId12"/>
    <p:sldId id="312" r:id="rId13"/>
    <p:sldId id="286" r:id="rId14"/>
    <p:sldId id="314" r:id="rId15"/>
    <p:sldId id="282" r:id="rId16"/>
    <p:sldId id="313" r:id="rId17"/>
    <p:sldId id="307" r:id="rId18"/>
    <p:sldId id="283" r:id="rId19"/>
    <p:sldId id="308" r:id="rId20"/>
    <p:sldId id="309" r:id="rId21"/>
    <p:sldId id="310" r:id="rId22"/>
    <p:sldId id="261" r:id="rId23"/>
    <p:sldId id="304" r:id="rId24"/>
    <p:sldId id="305" r:id="rId25"/>
    <p:sldId id="287" r:id="rId26"/>
    <p:sldId id="278" r:id="rId27"/>
    <p:sldId id="262" r:id="rId28"/>
    <p:sldId id="288" r:id="rId29"/>
    <p:sldId id="306" r:id="rId30"/>
    <p:sldId id="289" r:id="rId31"/>
    <p:sldId id="290" r:id="rId32"/>
    <p:sldId id="263" r:id="rId33"/>
    <p:sldId id="295" r:id="rId34"/>
    <p:sldId id="293" r:id="rId35"/>
    <p:sldId id="298" r:id="rId36"/>
    <p:sldId id="292" r:id="rId37"/>
    <p:sldId id="264" r:id="rId38"/>
    <p:sldId id="291" r:id="rId39"/>
    <p:sldId id="299" r:id="rId40"/>
    <p:sldId id="297" r:id="rId41"/>
    <p:sldId id="276" r:id="rId42"/>
    <p:sldId id="296" r:id="rId43"/>
    <p:sldId id="277" r:id="rId44"/>
    <p:sldId id="300" r:id="rId45"/>
    <p:sldId id="294"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3397" autoAdjust="0"/>
    <p:restoredTop sz="94660"/>
  </p:normalViewPr>
  <p:slideViewPr>
    <p:cSldViewPr snapToGrid="0" snapToObjects="1">
      <p:cViewPr>
        <p:scale>
          <a:sx n="93" d="100"/>
          <a:sy n="93" d="100"/>
        </p:scale>
        <p:origin x="-880" y="-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handoutMaster" Target="handoutMasters/handout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C181D12-8855-9943-9C5A-A95D9D5FF8B7}" type="datetimeFigureOut">
              <a:rPr lang="en-US" smtClean="0"/>
              <a:pPr/>
              <a:t>4/4/17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86ACFA-46DD-1246-BE9C-372EB29948B0}"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20C1A-4182-C64E-83AA-18C184BE740C}" type="datetimeFigureOut">
              <a:rPr lang="en-US" smtClean="0"/>
              <a:pPr/>
              <a:t>4/4/17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493369-4BBC-9546-8A58-EB1D84D17728}"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LP </a:t>
            </a:r>
            <a:r>
              <a:rPr lang="en-US" dirty="0" err="1" smtClean="0"/>
              <a:t>sched</a:t>
            </a:r>
            <a:r>
              <a:rPr lang="en-US" dirty="0" smtClean="0"/>
              <a:t> constraints: see proposer’s guide </a:t>
            </a:r>
            <a:r>
              <a:rPr lang="en-US" dirty="0" err="1" smtClean="0"/>
              <a:t>p</a:t>
            </a:r>
            <a:r>
              <a:rPr lang="en-US" dirty="0" smtClean="0"/>
              <a:t>. 10 (Sect. 4.3)</a:t>
            </a:r>
          </a:p>
          <a:p>
            <a:r>
              <a:rPr lang="en-US" dirty="0" smtClean="0"/>
              <a:t>Proposers urged to submit regular proposals that require</a:t>
            </a:r>
            <a:r>
              <a:rPr lang="en-US" baseline="0" dirty="0" smtClean="0"/>
              <a:t> more time (&gt; 10 hrs)</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LP </a:t>
            </a:r>
            <a:r>
              <a:rPr lang="en-US" dirty="0" err="1" smtClean="0"/>
              <a:t>sched</a:t>
            </a:r>
            <a:r>
              <a:rPr lang="en-US" dirty="0" smtClean="0"/>
              <a:t> constraints: see proposer’s guide </a:t>
            </a:r>
            <a:r>
              <a:rPr lang="en-US" dirty="0" err="1" smtClean="0"/>
              <a:t>p</a:t>
            </a:r>
            <a:r>
              <a:rPr lang="en-US" dirty="0" smtClean="0"/>
              <a:t>. 10 (Sect. 4.3)</a:t>
            </a:r>
          </a:p>
          <a:p>
            <a:r>
              <a:rPr lang="en-US" dirty="0" smtClean="0"/>
              <a:t>Proposers urged to submit regular proposals that require</a:t>
            </a:r>
            <a:r>
              <a:rPr lang="en-US" baseline="0" dirty="0" smtClean="0"/>
              <a:t> more time (&gt; 10 hrs)</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presentation I had</a:t>
            </a:r>
            <a:r>
              <a:rPr lang="en-US" baseline="0" dirty="0" smtClean="0"/>
              <a:t> ‘</a:t>
            </a:r>
            <a:r>
              <a:rPr lang="en-US" baseline="0" dirty="0" err="1" smtClean="0"/>
              <a:t>greyed</a:t>
            </a:r>
            <a:r>
              <a:rPr lang="en-US" baseline="0" dirty="0" smtClean="0"/>
              <a:t> out’ the detailed version, writing “see online version”</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 presentation I had</a:t>
            </a:r>
            <a:r>
              <a:rPr lang="en-US" baseline="0" dirty="0" smtClean="0"/>
              <a:t> ‘</a:t>
            </a:r>
            <a:r>
              <a:rPr lang="en-US" baseline="0" dirty="0" err="1" smtClean="0"/>
              <a:t>greyed</a:t>
            </a:r>
            <a:r>
              <a:rPr lang="en-US" baseline="0" dirty="0" smtClean="0"/>
              <a:t> out’ the detailed version, writing “see online version”</a:t>
            </a:r>
            <a:endParaRPr lang="en-US" dirty="0" smtClean="0"/>
          </a:p>
          <a:p>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Fig: % time </a:t>
            </a:r>
            <a:r>
              <a:rPr lang="en-US" dirty="0" err="1" smtClean="0"/>
              <a:t>pwv</a:t>
            </a:r>
            <a:r>
              <a:rPr lang="en-US" dirty="0" smtClean="0"/>
              <a:t> &lt; 1mm.</a:t>
            </a:r>
            <a:r>
              <a:rPr lang="en-US" baseline="0" dirty="0" smtClean="0"/>
              <a:t> Red: less suitable for high freq; data from apex 2007-2011. diagonal lines: local midnight; broad bands: engineering time (day time),</a:t>
            </a:r>
          </a:p>
          <a:p>
            <a:r>
              <a:rPr lang="en-US" baseline="0" dirty="0" smtClean="0"/>
              <a:t>Is shared with PI </a:t>
            </a:r>
            <a:r>
              <a:rPr lang="en-US" baseline="0" dirty="0" err="1" smtClean="0"/>
              <a:t>obs</a:t>
            </a:r>
            <a:r>
              <a:rPr lang="en-US" baseline="0" dirty="0" smtClean="0"/>
              <a:t> 304 days/week. Vertical grey band: Feb period reserved for annual maintenance, upgrades.</a:t>
            </a:r>
          </a:p>
          <a:p>
            <a:r>
              <a:rPr lang="en-US" sz="1200" kern="1200" dirty="0" smtClean="0">
                <a:solidFill>
                  <a:schemeClr val="tx1"/>
                </a:solidFill>
                <a:latin typeface="+mn-lt"/>
                <a:ea typeface="+mn-ea"/>
                <a:cs typeface="+mn-cs"/>
              </a:rPr>
              <a:t>The configuration calendar defines the period of the year when your target will be observed.</a:t>
            </a:r>
            <a:r>
              <a:rPr lang="en-US" sz="1200" kern="1200" baseline="0" dirty="0" smtClean="0">
                <a:solidFill>
                  <a:schemeClr val="tx1"/>
                </a:solidFill>
                <a:latin typeface="+mn-lt"/>
                <a:ea typeface="+mn-ea"/>
                <a:cs typeface="+mn-cs"/>
              </a:rPr>
              <a:t> Therefore, i</a:t>
            </a:r>
            <a:r>
              <a:rPr lang="en-US" sz="1200" kern="1200" dirty="0" smtClean="0">
                <a:solidFill>
                  <a:schemeClr val="tx1"/>
                </a:solidFill>
                <a:latin typeface="+mn-lt"/>
                <a:ea typeface="+mn-ea"/>
                <a:cs typeface="+mn-cs"/>
              </a:rPr>
              <a:t>f you are planning a high frequency observation check carefully that the period needed for its observation does not coincide with the </a:t>
            </a:r>
            <a:r>
              <a:rPr lang="en-US" sz="1200" kern="1200" dirty="0" err="1" smtClean="0">
                <a:solidFill>
                  <a:schemeClr val="tx1"/>
                </a:solidFill>
                <a:latin typeface="+mn-lt"/>
                <a:ea typeface="+mn-ea"/>
                <a:cs typeface="+mn-cs"/>
              </a:rPr>
              <a:t>Altiplanic</a:t>
            </a:r>
            <a:r>
              <a:rPr lang="en-US" sz="1200" kern="1200" dirty="0" smtClean="0">
                <a:solidFill>
                  <a:schemeClr val="tx1"/>
                </a:solidFill>
                <a:latin typeface="+mn-lt"/>
                <a:ea typeface="+mn-ea"/>
                <a:cs typeface="+mn-cs"/>
              </a:rPr>
              <a:t> winter or daytime.</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Col. 4: most stable </a:t>
            </a:r>
            <a:r>
              <a:rPr lang="en-US" dirty="0" err="1" smtClean="0"/>
              <a:t>obs</a:t>
            </a:r>
            <a:r>
              <a:rPr lang="en-US" baseline="0" dirty="0" smtClean="0"/>
              <a:t> conditions are ca. 2 hrs after sunset and 4 hrs after sunrise. </a:t>
            </a:r>
          </a:p>
          <a:p>
            <a:r>
              <a:rPr lang="en-US" baseline="0" dirty="0" smtClean="0"/>
              <a:t>Extended </a:t>
            </a:r>
            <a:r>
              <a:rPr lang="en-US" baseline="0" dirty="0" err="1" smtClean="0"/>
              <a:t>configs</a:t>
            </a:r>
            <a:r>
              <a:rPr lang="en-US" baseline="0" dirty="0" smtClean="0"/>
              <a:t> during winter (June-Aug 2017) when longer periods suitable for high freq </a:t>
            </a:r>
            <a:r>
              <a:rPr lang="en-US" baseline="0" dirty="0" err="1" smtClean="0"/>
              <a:t>obs</a:t>
            </a:r>
            <a:r>
              <a:rPr lang="en-US" baseline="0" dirty="0" smtClean="0"/>
              <a:t> are expected.</a:t>
            </a:r>
          </a:p>
          <a:p>
            <a:r>
              <a:rPr lang="en-US" baseline="0" dirty="0" smtClean="0"/>
              <a:t>In cycle5 compact </a:t>
            </a:r>
            <a:r>
              <a:rPr lang="en-US" baseline="0" dirty="0" err="1" smtClean="0"/>
              <a:t>configs</a:t>
            </a:r>
            <a:r>
              <a:rPr lang="en-US" baseline="0" dirty="0" smtClean="0"/>
              <a:t> will be scheduled during austral winter.</a:t>
            </a:r>
          </a:p>
          <a:p>
            <a:r>
              <a:rPr lang="en-US" baseline="0" dirty="0" smtClean="0"/>
              <a:t>The date in column 1 is the mid-point of </a:t>
            </a:r>
            <a:r>
              <a:rPr lang="en-US" baseline="0" smtClean="0"/>
              <a:t>that configuration.</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26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Useful table and formulas. NB (Tech </a:t>
            </a:r>
            <a:r>
              <a:rPr lang="en-US" dirty="0" err="1" smtClean="0"/>
              <a:t>Handbk</a:t>
            </a:r>
            <a:r>
              <a:rPr lang="en-US" dirty="0" smtClean="0"/>
              <a:t> p.99) ALMA uses the 5</a:t>
            </a:r>
            <a:r>
              <a:rPr lang="en-US" baseline="30000" dirty="0" smtClean="0"/>
              <a:t>th</a:t>
            </a:r>
            <a:r>
              <a:rPr lang="en-US" dirty="0" smtClean="0"/>
              <a:t> percentile of the </a:t>
            </a:r>
            <a:r>
              <a:rPr lang="en-US" dirty="0" err="1" smtClean="0"/>
              <a:t>uv</a:t>
            </a:r>
            <a:r>
              <a:rPr lang="en-US" dirty="0" smtClean="0"/>
              <a:t>-distance </a:t>
            </a:r>
            <a:r>
              <a:rPr lang="en-US" dirty="0" err="1" smtClean="0"/>
              <a:t>ipv</a:t>
            </a:r>
            <a:r>
              <a:rPr lang="en-US" dirty="0" smtClean="0"/>
              <a:t> </a:t>
            </a:r>
            <a:r>
              <a:rPr lang="en-US" dirty="0" err="1" smtClean="0"/>
              <a:t>b_min</a:t>
            </a:r>
            <a:r>
              <a:rPr lang="en-US" dirty="0" smtClean="0"/>
              <a:t> to calculate MRS. The</a:t>
            </a:r>
            <a:r>
              <a:rPr lang="en-US" baseline="0" dirty="0" smtClean="0"/>
              <a:t> formula is </a:t>
            </a:r>
          </a:p>
          <a:p>
            <a:r>
              <a:rPr lang="en-US" baseline="0" dirty="0" smtClean="0"/>
              <a:t>then 0.983*lambda/L5 (</a:t>
            </a:r>
            <a:r>
              <a:rPr lang="en-US" baseline="0" dirty="0" err="1" smtClean="0"/>
              <a:t>rad</a:t>
            </a:r>
            <a:r>
              <a:rPr lang="en-US" baseline="0" dirty="0" smtClean="0"/>
              <a:t>) = 6.08e+4/(L5[m]*</a:t>
            </a:r>
            <a:r>
              <a:rPr lang="en-US" baseline="0" dirty="0" err="1" smtClean="0"/>
              <a:t>freq[GHz</a:t>
            </a:r>
            <a:r>
              <a:rPr lang="en-US" baseline="0" dirty="0" smtClean="0"/>
              <a:t>]) or 203”(1/L5)(300/freq) circa. Likewise, for resolution they use the 80</a:t>
            </a:r>
            <a:r>
              <a:rPr lang="en-US" baseline="30000" dirty="0" smtClean="0"/>
              <a:t>th</a:t>
            </a:r>
            <a:r>
              <a:rPr lang="en-US" baseline="0" dirty="0" smtClean="0"/>
              <a:t> percentile </a:t>
            </a:r>
            <a:r>
              <a:rPr lang="en-US" baseline="0" dirty="0" err="1" smtClean="0"/>
              <a:t>ipv</a:t>
            </a:r>
            <a:endParaRPr lang="en-US" baseline="0" dirty="0" smtClean="0"/>
          </a:p>
          <a:p>
            <a:r>
              <a:rPr lang="en-US" baseline="0" dirty="0" smtClean="0"/>
              <a:t>the </a:t>
            </a:r>
            <a:r>
              <a:rPr lang="en-US" baseline="0" dirty="0" err="1" smtClean="0"/>
              <a:t>b_max</a:t>
            </a:r>
            <a:r>
              <a:rPr lang="en-US" baseline="0" dirty="0" smtClean="0"/>
              <a:t> (p.92): 0.574/L80 (</a:t>
            </a:r>
            <a:r>
              <a:rPr lang="en-US" baseline="0" dirty="0" err="1" smtClean="0"/>
              <a:t>rad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30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Caption with description in next slide (hidden)</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32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Caption belonging to fig in previous slide</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33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Everything</a:t>
            </a:r>
            <a:r>
              <a:rPr lang="en-US" baseline="0" dirty="0" smtClean="0"/>
              <a:t> said in this presentation can be found via the science portal in the documentation (</a:t>
            </a:r>
            <a:r>
              <a:rPr lang="en-US" baseline="0" dirty="0" err="1" smtClean="0"/>
              <a:t>eg</a:t>
            </a:r>
            <a:r>
              <a:rPr lang="en-US" baseline="0" dirty="0" smtClean="0"/>
              <a:t> </a:t>
            </a:r>
            <a:r>
              <a:rPr lang="en-US" baseline="0" dirty="0" err="1" smtClean="0"/>
              <a:t>techhndbk</a:t>
            </a:r>
            <a:r>
              <a:rPr lang="en-US" baseline="0" dirty="0" smtClean="0"/>
              <a:t>, primer, </a:t>
            </a:r>
            <a:r>
              <a:rPr lang="en-US" baseline="0" dirty="0" err="1" smtClean="0"/>
              <a:t>obsguide</a:t>
            </a:r>
            <a:r>
              <a:rPr lang="en-US" baseline="0" dirty="0" smtClean="0"/>
              <a:t>)</a:t>
            </a:r>
          </a:p>
          <a:p>
            <a:r>
              <a:rPr lang="en-US" baseline="0" dirty="0" smtClean="0"/>
              <a:t>Need to register to be able to submit a proposal (even as Co-I!)</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Table from Tech</a:t>
            </a:r>
            <a:r>
              <a:rPr lang="en-US" baseline="0" dirty="0" smtClean="0"/>
              <a:t> </a:t>
            </a:r>
            <a:r>
              <a:rPr lang="en-US" baseline="0" dirty="0" err="1" smtClean="0"/>
              <a:t>Handbk</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34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Table from Biggs’ presentation at 2015 retreat. Is not complete,</a:t>
            </a:r>
            <a:r>
              <a:rPr lang="en-US" baseline="0" dirty="0" smtClean="0"/>
              <a:t> when compared with </a:t>
            </a:r>
            <a:r>
              <a:rPr lang="en-US" baseline="0" dirty="0" err="1" smtClean="0"/>
              <a:t>TechHandbk</a:t>
            </a:r>
            <a:r>
              <a:rPr lang="en-US" baseline="0" dirty="0" smtClean="0"/>
              <a:t>, prop guide etc. So use different table</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35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that when choosing </a:t>
            </a:r>
            <a:r>
              <a:rPr lang="en-US" dirty="0" err="1" smtClean="0"/>
              <a:t>spw</a:t>
            </a:r>
            <a:r>
              <a:rPr lang="en-US" dirty="0" smtClean="0"/>
              <a:t>, the</a:t>
            </a:r>
            <a:r>
              <a:rPr lang="en-US" baseline="0" dirty="0" smtClean="0"/>
              <a:t> number of </a:t>
            </a:r>
            <a:r>
              <a:rPr lang="en-US" baseline="0" dirty="0" err="1" smtClean="0"/>
              <a:t>chans</a:t>
            </a:r>
            <a:r>
              <a:rPr lang="en-US" baseline="0" dirty="0" smtClean="0"/>
              <a:t> remains same. So higher resolution implies narrower band; you cannot get</a:t>
            </a:r>
          </a:p>
          <a:p>
            <a:r>
              <a:rPr lang="en-US" baseline="0" dirty="0" smtClean="0"/>
              <a:t>very high resolution in a very wide </a:t>
            </a:r>
            <a:r>
              <a:rPr lang="en-US" baseline="0" dirty="0" err="1" smtClean="0"/>
              <a:t>spw</a:t>
            </a:r>
            <a:r>
              <a:rPr lang="en-US" baseline="0" dirty="0" smtClean="0"/>
              <a:t>.</a:t>
            </a:r>
          </a:p>
          <a:p>
            <a:r>
              <a:rPr lang="en-US" baseline="0" dirty="0" smtClean="0"/>
              <a:t>Also say that total continuum bandwidth one can have is 4 </a:t>
            </a:r>
            <a:r>
              <a:rPr lang="en-US" baseline="0" dirty="0" err="1" smtClean="0"/>
              <a:t>x</a:t>
            </a:r>
            <a:r>
              <a:rPr lang="en-US" baseline="0" dirty="0" smtClean="0"/>
              <a:t> 1.875 GHz = 7.5GHz</a:t>
            </a:r>
          </a:p>
          <a:p>
            <a:r>
              <a:rPr lang="en-US" baseline="0" dirty="0" smtClean="0"/>
              <a:t>New in Cycle5: </a:t>
            </a:r>
            <a:r>
              <a:rPr lang="en-US" baseline="0" dirty="0" err="1" smtClean="0"/>
              <a:t>spws</a:t>
            </a:r>
            <a:r>
              <a:rPr lang="en-US" baseline="0" dirty="0" smtClean="0"/>
              <a:t> in same baseband can have different resolutions.</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39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Everything</a:t>
            </a:r>
            <a:r>
              <a:rPr lang="en-US" baseline="0" dirty="0" smtClean="0"/>
              <a:t> said in this presentation can be found via the science portal in the documentation (</a:t>
            </a:r>
            <a:r>
              <a:rPr lang="en-US" baseline="0" dirty="0" err="1" smtClean="0"/>
              <a:t>eg</a:t>
            </a:r>
            <a:r>
              <a:rPr lang="en-US" baseline="0" dirty="0" smtClean="0"/>
              <a:t> </a:t>
            </a:r>
            <a:r>
              <a:rPr lang="en-US" baseline="0" dirty="0" err="1" smtClean="0"/>
              <a:t>techhndbk</a:t>
            </a:r>
            <a:r>
              <a:rPr lang="en-US" baseline="0" dirty="0" smtClean="0"/>
              <a:t>, primer, </a:t>
            </a:r>
            <a:r>
              <a:rPr lang="en-US" baseline="0" dirty="0" err="1" smtClean="0"/>
              <a:t>obsguide</a:t>
            </a:r>
            <a:r>
              <a:rPr lang="en-US" baseline="0" dirty="0" smtClean="0"/>
              <a:t>)</a:t>
            </a:r>
          </a:p>
          <a:p>
            <a:r>
              <a:rPr lang="en-US" baseline="0" dirty="0" smtClean="0"/>
              <a:t>Need to register to be able to submit a proposal (even as Co-I!)</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a:t>
            </a:r>
            <a:r>
              <a:rPr lang="en-US" baseline="0" dirty="0" smtClean="0"/>
              <a:t> we are talking about</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illustrate why ALMA</a:t>
            </a:r>
            <a:r>
              <a:rPr lang="en-US" baseline="0" dirty="0" smtClean="0"/>
              <a:t> is located at 5km altitude</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Full ops by cycle5 expected</a:t>
            </a:r>
            <a:r>
              <a:rPr lang="en-US" baseline="0" dirty="0" smtClean="0"/>
              <a:t> but before cycle7 (PA @ retreat 2015)</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Transmission curves: blue 50</a:t>
            </a:r>
            <a:r>
              <a:rPr lang="en-US" baseline="30000" dirty="0" smtClean="0"/>
              <a:t>th</a:t>
            </a:r>
            <a:r>
              <a:rPr lang="en-US" dirty="0" smtClean="0"/>
              <a:t> percentile (1.3mm PWV). Black: 12.5</a:t>
            </a:r>
            <a:r>
              <a:rPr lang="en-US" baseline="30000" dirty="0" smtClean="0"/>
              <a:t>th</a:t>
            </a:r>
            <a:r>
              <a:rPr lang="en-US" dirty="0" smtClean="0"/>
              <a:t> percentile (0.5mm PWV). I.e. 1/8</a:t>
            </a:r>
            <a:r>
              <a:rPr lang="en-US" baseline="30000" dirty="0" smtClean="0"/>
              <a:t>th</a:t>
            </a:r>
            <a:r>
              <a:rPr lang="en-US" dirty="0" smtClean="0"/>
              <a:t> of the time the sky transparency</a:t>
            </a:r>
          </a:p>
          <a:p>
            <a:r>
              <a:rPr lang="en-US" dirty="0" smtClean="0"/>
              <a:t>Is better than the black line.</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Max</a:t>
            </a:r>
            <a:r>
              <a:rPr lang="en-US" baseline="0" dirty="0" smtClean="0"/>
              <a:t> baseline B5 restricted because </a:t>
            </a:r>
            <a:r>
              <a:rPr lang="en-US" baseline="0" dirty="0" err="1" smtClean="0"/>
              <a:t>obs</a:t>
            </a:r>
            <a:r>
              <a:rPr lang="en-US" baseline="0" dirty="0" smtClean="0"/>
              <a:t> B5 only start in March 2018</a:t>
            </a:r>
            <a:endParaRPr lang="en-US" dirty="0"/>
          </a:p>
        </p:txBody>
      </p:sp>
      <p:sp>
        <p:nvSpPr>
          <p:cNvPr id="4" name="Slide Number Placeholder 3"/>
          <p:cNvSpPr>
            <a:spLocks noGrp="1"/>
          </p:cNvSpPr>
          <p:nvPr>
            <p:ph type="sldNum" sz="quarter" idx="10"/>
          </p:nvPr>
        </p:nvSpPr>
        <p:spPr/>
        <p:txBody>
          <a:bodyPr/>
          <a:lstStyle/>
          <a:p>
            <a:fld id="{5B493369-4BBC-9546-8A58-EB1D84D17728}"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0C70FE-3CCE-104F-B429-C6BD0E07CA13}" type="datetime1">
              <a:rPr lang="en-US" smtClean="0"/>
              <a:pPr/>
              <a:t>4/4/17</a:t>
            </a:fld>
            <a:endParaRPr lang="en-US"/>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
        <p:nvSpPr>
          <p:cNvPr id="6" name="Slide Number Placeholder 5"/>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7B9A64-A4B4-2241-98B4-59DAEB7FA54A}" type="datetime1">
              <a:rPr lang="en-US" smtClean="0"/>
              <a:pPr/>
              <a:t>4/4/17</a:t>
            </a:fld>
            <a:endParaRPr lang="en-US"/>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
        <p:nvSpPr>
          <p:cNvPr id="6" name="Slide Number Placeholder 5"/>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ACBB33-4329-8B46-8242-AAF8B9A0D23D}" type="datetime1">
              <a:rPr lang="en-US" smtClean="0"/>
              <a:pPr/>
              <a:t>4/4/17</a:t>
            </a:fld>
            <a:endParaRPr lang="en-US"/>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
        <p:nvSpPr>
          <p:cNvPr id="6" name="Slide Number Placeholder 5"/>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012D79-6772-7544-A1E3-F868258C3729}" type="datetime1">
              <a:rPr lang="en-US" smtClean="0"/>
              <a:pPr/>
              <a:t>4/4/17</a:t>
            </a:fld>
            <a:endParaRPr lang="en-US"/>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
        <p:nvSpPr>
          <p:cNvPr id="6" name="Slide Number Placeholder 5"/>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6F73D4-5685-9149-AEAD-8E96B74F72E8}" type="datetime1">
              <a:rPr lang="en-US" smtClean="0"/>
              <a:pPr/>
              <a:t>4/4/17</a:t>
            </a:fld>
            <a:endParaRPr lang="en-US"/>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
        <p:nvSpPr>
          <p:cNvPr id="6" name="Slide Number Placeholder 5"/>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7E82E03-4ED9-5F4B-BD02-73A8F919BEEC}" type="datetime1">
              <a:rPr lang="en-US" smtClean="0"/>
              <a:pPr/>
              <a:t>4/4/17</a:t>
            </a:fld>
            <a:endParaRPr lang="en-US"/>
          </a:p>
        </p:txBody>
      </p:sp>
      <p:sp>
        <p:nvSpPr>
          <p:cNvPr id="6" name="Footer Placeholder 5"/>
          <p:cNvSpPr>
            <a:spLocks noGrp="1"/>
          </p:cNvSpPr>
          <p:nvPr>
            <p:ph type="ftr" sz="quarter" idx="11"/>
          </p:nvPr>
        </p:nvSpPr>
        <p:spPr/>
        <p:txBody>
          <a:bodyPr/>
          <a:lstStyle/>
          <a:p>
            <a:r>
              <a:rPr lang="en-US" smtClean="0"/>
              <a:t>Proposal Preparation Day 2017</a:t>
            </a:r>
            <a:endParaRPr lang="en-US"/>
          </a:p>
        </p:txBody>
      </p:sp>
      <p:sp>
        <p:nvSpPr>
          <p:cNvPr id="7" name="Slide Number Placeholder 6"/>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5AE577-B419-6C40-81EC-E914F01F3C78}" type="datetime1">
              <a:rPr lang="en-US" smtClean="0"/>
              <a:pPr/>
              <a:t>4/4/17</a:t>
            </a:fld>
            <a:endParaRPr lang="en-US"/>
          </a:p>
        </p:txBody>
      </p:sp>
      <p:sp>
        <p:nvSpPr>
          <p:cNvPr id="8" name="Footer Placeholder 7"/>
          <p:cNvSpPr>
            <a:spLocks noGrp="1"/>
          </p:cNvSpPr>
          <p:nvPr>
            <p:ph type="ftr" sz="quarter" idx="11"/>
          </p:nvPr>
        </p:nvSpPr>
        <p:spPr/>
        <p:txBody>
          <a:bodyPr/>
          <a:lstStyle/>
          <a:p>
            <a:r>
              <a:rPr lang="en-US" smtClean="0"/>
              <a:t>Proposal Preparation Day 2017</a:t>
            </a:r>
            <a:endParaRPr lang="en-US"/>
          </a:p>
        </p:txBody>
      </p:sp>
      <p:sp>
        <p:nvSpPr>
          <p:cNvPr id="9" name="Slide Number Placeholder 8"/>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2EF2FC-5A67-CC46-A6C0-D27D1CC2C00E}" type="datetime1">
              <a:rPr lang="en-US" smtClean="0"/>
              <a:pPr/>
              <a:t>4/4/17</a:t>
            </a:fld>
            <a:endParaRPr lang="en-US"/>
          </a:p>
        </p:txBody>
      </p:sp>
      <p:sp>
        <p:nvSpPr>
          <p:cNvPr id="4" name="Footer Placeholder 3"/>
          <p:cNvSpPr>
            <a:spLocks noGrp="1"/>
          </p:cNvSpPr>
          <p:nvPr>
            <p:ph type="ftr" sz="quarter" idx="11"/>
          </p:nvPr>
        </p:nvSpPr>
        <p:spPr/>
        <p:txBody>
          <a:bodyPr/>
          <a:lstStyle/>
          <a:p>
            <a:r>
              <a:rPr lang="en-US" smtClean="0"/>
              <a:t>Proposal Preparation Day 2017</a:t>
            </a:r>
            <a:endParaRPr lang="en-US"/>
          </a:p>
        </p:txBody>
      </p:sp>
      <p:sp>
        <p:nvSpPr>
          <p:cNvPr id="5" name="Slide Number Placeholder 4"/>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A0FE89-4BC2-8440-BCB5-81A0C910CD39}" type="datetime1">
              <a:rPr lang="en-US" smtClean="0"/>
              <a:pPr/>
              <a:t>4/4/17</a:t>
            </a:fld>
            <a:endParaRPr lang="en-US"/>
          </a:p>
        </p:txBody>
      </p:sp>
      <p:sp>
        <p:nvSpPr>
          <p:cNvPr id="3" name="Footer Placeholder 2"/>
          <p:cNvSpPr>
            <a:spLocks noGrp="1"/>
          </p:cNvSpPr>
          <p:nvPr>
            <p:ph type="ftr" sz="quarter" idx="11"/>
          </p:nvPr>
        </p:nvSpPr>
        <p:spPr/>
        <p:txBody>
          <a:bodyPr/>
          <a:lstStyle/>
          <a:p>
            <a:r>
              <a:rPr lang="en-US" smtClean="0"/>
              <a:t>Proposal Preparation Day 2017</a:t>
            </a:r>
            <a:endParaRPr lang="en-US"/>
          </a:p>
        </p:txBody>
      </p:sp>
      <p:sp>
        <p:nvSpPr>
          <p:cNvPr id="4" name="Slide Number Placeholder 3"/>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598A0C-71F9-0F43-AA79-E889469F461F}" type="datetime1">
              <a:rPr lang="en-US" smtClean="0"/>
              <a:pPr/>
              <a:t>4/4/17</a:t>
            </a:fld>
            <a:endParaRPr lang="en-US"/>
          </a:p>
        </p:txBody>
      </p:sp>
      <p:sp>
        <p:nvSpPr>
          <p:cNvPr id="6" name="Footer Placeholder 5"/>
          <p:cNvSpPr>
            <a:spLocks noGrp="1"/>
          </p:cNvSpPr>
          <p:nvPr>
            <p:ph type="ftr" sz="quarter" idx="11"/>
          </p:nvPr>
        </p:nvSpPr>
        <p:spPr/>
        <p:txBody>
          <a:bodyPr/>
          <a:lstStyle/>
          <a:p>
            <a:r>
              <a:rPr lang="en-US" smtClean="0"/>
              <a:t>Proposal Preparation Day 2017</a:t>
            </a:r>
            <a:endParaRPr lang="en-US"/>
          </a:p>
        </p:txBody>
      </p:sp>
      <p:sp>
        <p:nvSpPr>
          <p:cNvPr id="7" name="Slide Number Placeholder 6"/>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303981-BC05-7E48-844F-08328591895B}" type="datetime1">
              <a:rPr lang="en-US" smtClean="0"/>
              <a:pPr/>
              <a:t>4/4/17</a:t>
            </a:fld>
            <a:endParaRPr lang="en-US"/>
          </a:p>
        </p:txBody>
      </p:sp>
      <p:sp>
        <p:nvSpPr>
          <p:cNvPr id="6" name="Footer Placeholder 5"/>
          <p:cNvSpPr>
            <a:spLocks noGrp="1"/>
          </p:cNvSpPr>
          <p:nvPr>
            <p:ph type="ftr" sz="quarter" idx="11"/>
          </p:nvPr>
        </p:nvSpPr>
        <p:spPr/>
        <p:txBody>
          <a:bodyPr/>
          <a:lstStyle/>
          <a:p>
            <a:r>
              <a:rPr lang="en-US" smtClean="0"/>
              <a:t>Proposal Preparation Day 2017</a:t>
            </a:r>
            <a:endParaRPr lang="en-US"/>
          </a:p>
        </p:txBody>
      </p:sp>
      <p:sp>
        <p:nvSpPr>
          <p:cNvPr id="7" name="Slide Number Placeholder 6"/>
          <p:cNvSpPr>
            <a:spLocks noGrp="1"/>
          </p:cNvSpPr>
          <p:nvPr>
            <p:ph type="sldNum" sz="quarter" idx="12"/>
          </p:nvPr>
        </p:nvSpPr>
        <p:spPr/>
        <p:txBody>
          <a:bodyPr/>
          <a:lstStyle/>
          <a:p>
            <a:fld id="{A5BB80A2-5B50-4243-936D-1C14364534E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12DFB2-E475-8C4E-8CC6-93A02CDE92AD}" type="datetime1">
              <a:rPr lang="en-US" smtClean="0"/>
              <a:pPr/>
              <a:t>4/4/17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Proposal Preparation Day 2017</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BB80A2-5B50-4243-936D-1C14364534E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tiff"/><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1" Type="http://schemas.openxmlformats.org/officeDocument/2006/relationships/slideLayout" Target="../slideLayouts/slideLayout1.xml"/><Relationship Id="rId2"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5.pdf"/><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9.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1" Type="http://schemas.openxmlformats.org/officeDocument/2006/relationships/slideLayout" Target="../slideLayouts/slideLayout1.xml"/><Relationship Id="rId2" Type="http://schemas.openxmlformats.org/officeDocument/2006/relationships/image" Target="../media/image33.jpeg"/></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 Id="rId3" Type="http://schemas.openxmlformats.org/officeDocument/2006/relationships/image" Target="../media/image3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help.almascience.org/"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5" name="Picture 4" descr="ARC-it-logo.png"/>
          <p:cNvPicPr>
            <a:picLocks noChangeAspect="1"/>
          </p:cNvPicPr>
          <p:nvPr/>
        </p:nvPicPr>
        <p:blipFill>
          <a:blip r:embed="rId2"/>
          <a:stretch>
            <a:fillRect/>
          </a:stretch>
        </p:blipFill>
        <p:spPr>
          <a:xfrm>
            <a:off x="57858" y="42334"/>
            <a:ext cx="4089400" cy="1270000"/>
          </a:xfrm>
          <a:prstGeom prst="rect">
            <a:avLst/>
          </a:prstGeom>
        </p:spPr>
      </p:pic>
      <p:pic>
        <p:nvPicPr>
          <p:cNvPr id="6" name="Picture 5" descr="ARC-It-logo.tiff"/>
          <p:cNvPicPr>
            <a:picLocks noChangeAspect="1"/>
          </p:cNvPicPr>
          <p:nvPr/>
        </p:nvPicPr>
        <p:blipFill>
          <a:blip r:embed="rId3"/>
          <a:stretch>
            <a:fillRect/>
          </a:stretch>
        </p:blipFill>
        <p:spPr>
          <a:xfrm>
            <a:off x="6858001" y="76913"/>
            <a:ext cx="2193568" cy="1365419"/>
          </a:xfrm>
          <a:prstGeom prst="rect">
            <a:avLst/>
          </a:prstGeom>
        </p:spPr>
      </p:pic>
      <p:sp>
        <p:nvSpPr>
          <p:cNvPr id="7" name="TextBox 6"/>
          <p:cNvSpPr txBox="1"/>
          <p:nvPr/>
        </p:nvSpPr>
        <p:spPr>
          <a:xfrm>
            <a:off x="2102554" y="1397008"/>
            <a:ext cx="4695667" cy="461665"/>
          </a:xfrm>
          <a:prstGeom prst="rect">
            <a:avLst/>
          </a:prstGeom>
          <a:noFill/>
        </p:spPr>
        <p:txBody>
          <a:bodyPr wrap="none" rtlCol="0">
            <a:spAutoFit/>
          </a:bodyPr>
          <a:lstStyle/>
          <a:p>
            <a:r>
              <a:rPr lang="en-US" sz="2400" b="1" dirty="0" smtClean="0"/>
              <a:t>PROPOSAL PREPARATION DAY 2017</a:t>
            </a:r>
            <a:endParaRPr lang="en-US" sz="2400" b="1" dirty="0"/>
          </a:p>
        </p:txBody>
      </p:sp>
      <p:sp>
        <p:nvSpPr>
          <p:cNvPr id="8" name="TextBox 7"/>
          <p:cNvSpPr txBox="1"/>
          <p:nvPr/>
        </p:nvSpPr>
        <p:spPr>
          <a:xfrm>
            <a:off x="2864547" y="1806234"/>
            <a:ext cx="2863246" cy="4524316"/>
          </a:xfrm>
          <a:prstGeom prst="rect">
            <a:avLst/>
          </a:prstGeom>
          <a:noFill/>
        </p:spPr>
        <p:txBody>
          <a:bodyPr wrap="none" rtlCol="0">
            <a:spAutoFit/>
          </a:bodyPr>
          <a:lstStyle/>
          <a:p>
            <a:r>
              <a:rPr lang="en-US" b="1" dirty="0" smtClean="0">
                <a:solidFill>
                  <a:srgbClr val="0000FF"/>
                </a:solidFill>
              </a:rPr>
              <a:t>4 April</a:t>
            </a:r>
          </a:p>
          <a:p>
            <a:r>
              <a:rPr lang="en-US" b="1" dirty="0" smtClean="0">
                <a:solidFill>
                  <a:srgbClr val="0000FF"/>
                </a:solidFill>
              </a:rPr>
              <a:t>              10:00-12:00</a:t>
            </a:r>
          </a:p>
          <a:p>
            <a:r>
              <a:rPr lang="en-US" b="1" dirty="0" smtClean="0">
                <a:solidFill>
                  <a:srgbClr val="0000FF"/>
                </a:solidFill>
              </a:rPr>
              <a:t> </a:t>
            </a:r>
            <a:r>
              <a:rPr lang="en-US" b="1" dirty="0" smtClean="0"/>
              <a:t>- </a:t>
            </a:r>
            <a:r>
              <a:rPr lang="en-US" dirty="0" smtClean="0"/>
              <a:t>Intro to </a:t>
            </a:r>
            <a:r>
              <a:rPr lang="en-US" dirty="0" err="1" smtClean="0"/>
              <a:t>interferometry</a:t>
            </a:r>
            <a:endParaRPr lang="en-US" dirty="0" smtClean="0"/>
          </a:p>
          <a:p>
            <a:r>
              <a:rPr lang="en-US" b="1" dirty="0" smtClean="0">
                <a:solidFill>
                  <a:srgbClr val="0000FF"/>
                </a:solidFill>
              </a:rPr>
              <a:t>  </a:t>
            </a:r>
          </a:p>
          <a:p>
            <a:r>
              <a:rPr lang="en-US" b="1" dirty="0" smtClean="0">
                <a:solidFill>
                  <a:srgbClr val="0000FF"/>
                </a:solidFill>
              </a:rPr>
              <a:t>              14:00-18:00 </a:t>
            </a:r>
          </a:p>
          <a:p>
            <a:r>
              <a:rPr lang="en-US" dirty="0" smtClean="0"/>
              <a:t>- Welcome</a:t>
            </a:r>
          </a:p>
          <a:p>
            <a:r>
              <a:rPr lang="en-US" dirty="0" smtClean="0"/>
              <a:t>- ALMA Cycle 5 capabilities</a:t>
            </a:r>
          </a:p>
          <a:p>
            <a:r>
              <a:rPr lang="en-US" dirty="0" smtClean="0"/>
              <a:t>- ALMA Observing Tool (OT)</a:t>
            </a:r>
          </a:p>
          <a:p>
            <a:r>
              <a:rPr lang="en-US" dirty="0" smtClean="0"/>
              <a:t>- Primer of Science</a:t>
            </a:r>
          </a:p>
          <a:p>
            <a:pPr>
              <a:buFontTx/>
              <a:buChar char="-"/>
            </a:pPr>
            <a:r>
              <a:rPr lang="en-US" dirty="0" smtClean="0"/>
              <a:t> ALMA Simulations</a:t>
            </a:r>
          </a:p>
          <a:p>
            <a:pPr>
              <a:buFontTx/>
              <a:buChar char="-"/>
            </a:pPr>
            <a:r>
              <a:rPr lang="en-US" dirty="0" smtClean="0"/>
              <a:t> TAC members perspectives</a:t>
            </a:r>
          </a:p>
          <a:p>
            <a:pPr>
              <a:buFontTx/>
              <a:buChar char="-"/>
            </a:pPr>
            <a:endParaRPr lang="en-US" dirty="0" smtClean="0"/>
          </a:p>
          <a:p>
            <a:r>
              <a:rPr lang="en-US" dirty="0" smtClean="0"/>
              <a:t>  f2f support</a:t>
            </a:r>
          </a:p>
          <a:p>
            <a:endParaRPr lang="en-US" dirty="0" smtClean="0"/>
          </a:p>
          <a:p>
            <a:r>
              <a:rPr lang="en-US" b="1" dirty="0" smtClean="0">
                <a:solidFill>
                  <a:srgbClr val="0000FF"/>
                </a:solidFill>
              </a:rPr>
              <a:t>5 April     9:00-18:00</a:t>
            </a:r>
          </a:p>
          <a:p>
            <a:r>
              <a:rPr lang="en-US" dirty="0" smtClean="0"/>
              <a:t>  f2f support</a:t>
            </a:r>
            <a:endParaRPr lang="en-US" dirty="0"/>
          </a:p>
        </p:txBody>
      </p:sp>
      <p:sp>
        <p:nvSpPr>
          <p:cNvPr id="9" name="Footer Placeholder 8"/>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4967111" y="2441222"/>
            <a:ext cx="3261905" cy="369332"/>
          </a:xfrm>
          <a:prstGeom prst="rect">
            <a:avLst/>
          </a:prstGeom>
          <a:noFill/>
        </p:spPr>
        <p:txBody>
          <a:bodyPr wrap="none" rtlCol="0">
            <a:spAutoFit/>
          </a:bodyPr>
          <a:lstStyle/>
          <a:p>
            <a:r>
              <a:rPr lang="en-US" b="1" dirty="0" smtClean="0">
                <a:solidFill>
                  <a:srgbClr val="008000"/>
                </a:solidFill>
              </a:rPr>
              <a:t>Green:</a:t>
            </a:r>
            <a:r>
              <a:rPr lang="en-US" dirty="0" smtClean="0"/>
              <a:t> bands available in Cycle 5</a:t>
            </a:r>
            <a:endParaRPr lang="en-US" dirty="0"/>
          </a:p>
        </p:txBody>
      </p:sp>
      <p:sp>
        <p:nvSpPr>
          <p:cNvPr id="6" name="TextBox 5"/>
          <p:cNvSpPr txBox="1"/>
          <p:nvPr/>
        </p:nvSpPr>
        <p:spPr>
          <a:xfrm>
            <a:off x="4374449" y="620889"/>
            <a:ext cx="4682016" cy="523220"/>
          </a:xfrm>
          <a:prstGeom prst="rect">
            <a:avLst/>
          </a:prstGeom>
          <a:noFill/>
        </p:spPr>
        <p:txBody>
          <a:bodyPr wrap="none" rtlCol="0">
            <a:spAutoFit/>
          </a:bodyPr>
          <a:lstStyle/>
          <a:p>
            <a:r>
              <a:rPr lang="en-US" sz="2800" b="1" dirty="0" smtClean="0"/>
              <a:t>CYCLE 5 AVAILABLE RECEIVERS</a:t>
            </a:r>
            <a:endParaRPr lang="en-US" sz="2800" b="1" dirty="0"/>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pic>
        <p:nvPicPr>
          <p:cNvPr id="8" name="Picture 7" descr="primer-fig4.jpg"/>
          <p:cNvPicPr>
            <a:picLocks noChangeAspect="1"/>
          </p:cNvPicPr>
          <p:nvPr/>
        </p:nvPicPr>
        <p:blipFill>
          <a:blip r:embed="rId3"/>
          <a:stretch>
            <a:fillRect/>
          </a:stretch>
        </p:blipFill>
        <p:spPr>
          <a:xfrm>
            <a:off x="250051" y="245900"/>
            <a:ext cx="3535680" cy="3767328"/>
          </a:xfrm>
          <a:prstGeom prst="rect">
            <a:avLst/>
          </a:prstGeom>
        </p:spPr>
      </p:pic>
      <p:pic>
        <p:nvPicPr>
          <p:cNvPr id="9" name="Picture 8" descr="PG-tabA3.jpg"/>
          <p:cNvPicPr>
            <a:picLocks noChangeAspect="1"/>
          </p:cNvPicPr>
          <p:nvPr/>
        </p:nvPicPr>
        <p:blipFill>
          <a:blip r:embed="rId4"/>
          <a:srcRect l="11249" r="9843" b="23728"/>
          <a:stretch>
            <a:fillRect/>
          </a:stretch>
        </p:blipFill>
        <p:spPr>
          <a:xfrm>
            <a:off x="3790803" y="3752586"/>
            <a:ext cx="5050655" cy="260376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84669" y="846667"/>
            <a:ext cx="9059331" cy="5755423"/>
          </a:xfrm>
          <a:prstGeom prst="rect">
            <a:avLst/>
          </a:prstGeom>
          <a:noFill/>
        </p:spPr>
        <p:txBody>
          <a:bodyPr wrap="square" rtlCol="0">
            <a:spAutoFit/>
          </a:bodyPr>
          <a:lstStyle/>
          <a:p>
            <a:r>
              <a:rPr lang="en-US" sz="1600" dirty="0" smtClean="0"/>
              <a:t>                                     </a:t>
            </a:r>
            <a:r>
              <a:rPr lang="en-US" sz="1600" b="1" dirty="0" smtClean="0">
                <a:solidFill>
                  <a:srgbClr val="008000"/>
                </a:solidFill>
              </a:rPr>
              <a:t>Cycle 0                  Cycle 1               Cycle 2                Cycle 3                   Cycle 4</a:t>
            </a:r>
          </a:p>
          <a:p>
            <a:r>
              <a:rPr lang="en-US" sz="1600" dirty="0" smtClean="0"/>
              <a:t>                                     Sep. 2011 -           Jan. 2013 -        Jun. 2014 -         Oct. 2015 -            Oct. 2016 –</a:t>
            </a:r>
          </a:p>
          <a:p>
            <a:r>
              <a:rPr lang="en-US" sz="1600" dirty="0" smtClean="0"/>
              <a:t>                                     Jan. 2013              May 2014         Oct. 2015            Sep. 2016              Sep. 2017</a:t>
            </a:r>
          </a:p>
          <a:p>
            <a:r>
              <a:rPr lang="en-US" sz="1600" b="1" dirty="0" smtClean="0">
                <a:solidFill>
                  <a:srgbClr val="FF0000"/>
                </a:solidFill>
              </a:rPr>
              <a:t>Telescope</a:t>
            </a:r>
          </a:p>
          <a:p>
            <a:r>
              <a:rPr lang="en-US" sz="1600" dirty="0" smtClean="0"/>
              <a:t>Hours </a:t>
            </a:r>
            <a:r>
              <a:rPr lang="en-US" sz="1600" dirty="0" err="1" smtClean="0"/>
              <a:t>x</a:t>
            </a:r>
            <a:r>
              <a:rPr lang="en-US" sz="1600" dirty="0" smtClean="0"/>
              <a:t> Science          </a:t>
            </a:r>
            <a:r>
              <a:rPr lang="en-US" sz="1600" b="1" dirty="0" smtClean="0">
                <a:solidFill>
                  <a:srgbClr val="0000FF"/>
                </a:solidFill>
              </a:rPr>
              <a:t>800                       800                     2000                   2100                       3100+ </a:t>
            </a:r>
          </a:p>
          <a:p>
            <a:r>
              <a:rPr lang="en-US" sz="1600" dirty="0" smtClean="0"/>
              <a:t>Antennas</a:t>
            </a:r>
            <a:r>
              <a:rPr lang="en-US" sz="1600" b="1" dirty="0" smtClean="0">
                <a:solidFill>
                  <a:srgbClr val="0000FF"/>
                </a:solidFill>
              </a:rPr>
              <a:t>                     &gt; 12x12-m           &gt;32x12-m          &gt;34x12-m          &gt;36x12-m              &gt;40x12-m</a:t>
            </a:r>
          </a:p>
          <a:p>
            <a:r>
              <a:rPr lang="en-US" sz="1600" b="1" dirty="0" smtClean="0">
                <a:solidFill>
                  <a:srgbClr val="0000FF"/>
                </a:solidFill>
              </a:rPr>
              <a:t>                                                                    +9x7-m+2TP      +9x7m+2TP       +10x7-m+2TP       +10x7-m+3TP</a:t>
            </a:r>
          </a:p>
          <a:p>
            <a:r>
              <a:rPr lang="en-US" sz="1600" dirty="0" smtClean="0">
                <a:solidFill>
                  <a:srgbClr val="000000"/>
                </a:solidFill>
              </a:rPr>
              <a:t>Bands</a:t>
            </a:r>
            <a:r>
              <a:rPr lang="en-US" sz="1600" b="1" dirty="0" smtClean="0">
                <a:solidFill>
                  <a:srgbClr val="0000FF"/>
                </a:solidFill>
              </a:rPr>
              <a:t>                           3, 6, 7, 9               3, 6, 7, 9             +4, 8                   +10                         +VLBI, Solar, LPs,                   </a:t>
            </a:r>
          </a:p>
          <a:p>
            <a:r>
              <a:rPr lang="en-US" sz="1600" b="1" dirty="0" smtClean="0">
                <a:solidFill>
                  <a:srgbClr val="0000FF"/>
                </a:solidFill>
              </a:rPr>
              <a:t>                                                                                                                                                              ACA standalone</a:t>
            </a:r>
          </a:p>
          <a:p>
            <a:r>
              <a:rPr lang="en-US" sz="1600" b="1" dirty="0" smtClean="0">
                <a:solidFill>
                  <a:srgbClr val="0000FF"/>
                </a:solidFill>
              </a:rPr>
              <a:t>                                                                                                                                                             (1800 hrs)   </a:t>
            </a:r>
          </a:p>
          <a:p>
            <a:r>
              <a:rPr lang="en-US" sz="1600" dirty="0" smtClean="0"/>
              <a:t>Wavelengths [mm]    3, 1.3, 0.8, 0.45    as in Cycle0      +2, 0.7               +0.35                       3 to 0.35</a:t>
            </a:r>
          </a:p>
          <a:p>
            <a:r>
              <a:rPr lang="en-US" sz="1600" dirty="0" smtClean="0"/>
              <a:t>Baselines                      ≤ 400m                 ≤ 1000m            ≤1500m            </a:t>
            </a:r>
            <a:r>
              <a:rPr lang="en-US" sz="1600" b="1" dirty="0" smtClean="0">
                <a:solidFill>
                  <a:srgbClr val="0000FF"/>
                </a:solidFill>
              </a:rPr>
              <a:t>≤10km                     ≤12.6km        </a:t>
            </a:r>
          </a:p>
          <a:p>
            <a:r>
              <a:rPr lang="en-US" sz="1600" dirty="0" err="1" smtClean="0"/>
              <a:t>Polarisation</a:t>
            </a:r>
            <a:r>
              <a:rPr lang="en-US" sz="1600" dirty="0" smtClean="0"/>
              <a:t>                 single dual            single dual         </a:t>
            </a:r>
            <a:r>
              <a:rPr lang="en-US" sz="1600" b="1" dirty="0" smtClean="0">
                <a:solidFill>
                  <a:srgbClr val="0000FF"/>
                </a:solidFill>
              </a:rPr>
              <a:t>full                     full                           full</a:t>
            </a:r>
          </a:p>
          <a:p>
            <a:endParaRPr lang="en-US" sz="1600" dirty="0" smtClean="0"/>
          </a:p>
          <a:p>
            <a:endParaRPr lang="en-US" sz="1600" dirty="0" smtClean="0"/>
          </a:p>
          <a:p>
            <a:r>
              <a:rPr lang="en-US" sz="1600" b="1" dirty="0" smtClean="0">
                <a:solidFill>
                  <a:srgbClr val="FF0000"/>
                </a:solidFill>
              </a:rPr>
              <a:t>Proposal outcome</a:t>
            </a:r>
          </a:p>
          <a:p>
            <a:r>
              <a:rPr lang="en-US" sz="1600" dirty="0" smtClean="0"/>
              <a:t>Submitted                    950                        1108                   1383                  1589                        1573</a:t>
            </a:r>
          </a:p>
          <a:p>
            <a:r>
              <a:rPr lang="en-US" sz="1600" dirty="0" smtClean="0"/>
              <a:t>Highest priority           112                          196                     353                    401                           475</a:t>
            </a:r>
          </a:p>
          <a:p>
            <a:r>
              <a:rPr lang="en-US" sz="1600" dirty="0" smtClean="0"/>
              <a:t>Filler                                51                            92                     159                    235                           232</a:t>
            </a:r>
          </a:p>
          <a:p>
            <a:r>
              <a:rPr lang="en-US" sz="1600" dirty="0" smtClean="0"/>
              <a:t>Success rate [%]        12 (17)                   18 (26)               26 (37)               25 (40)                     30 (45)          </a:t>
            </a:r>
          </a:p>
          <a:p>
            <a:r>
              <a:rPr lang="en-US" sz="1600" dirty="0" smtClean="0">
                <a:solidFill>
                  <a:srgbClr val="3366FF"/>
                </a:solidFill>
              </a:rPr>
              <a:t>Pressure</a:t>
            </a:r>
            <a:r>
              <a:rPr lang="en-US" sz="1600" baseline="30000" dirty="0" smtClean="0">
                <a:solidFill>
                  <a:srgbClr val="3366FF"/>
                </a:solidFill>
              </a:rPr>
              <a:t>*</a:t>
            </a:r>
            <a:r>
              <a:rPr lang="en-US" sz="1600" dirty="0" smtClean="0">
                <a:solidFill>
                  <a:srgbClr val="3366FF"/>
                </a:solidFill>
              </a:rPr>
              <a:t> global           8.5                           5.7                      3.9                     4.0                             3.3</a:t>
            </a:r>
          </a:p>
          <a:p>
            <a:r>
              <a:rPr lang="en-US" sz="1600" dirty="0" smtClean="0">
                <a:solidFill>
                  <a:srgbClr val="3366FF"/>
                </a:solidFill>
              </a:rPr>
              <a:t>Pressure Europe         11.9                          9.1                      4.9                     4.9                             4.1</a:t>
            </a:r>
          </a:p>
          <a:p>
            <a:r>
              <a:rPr lang="en-US" sz="1600" dirty="0" smtClean="0"/>
              <a:t>*: submitted/</a:t>
            </a:r>
            <a:r>
              <a:rPr lang="en-US" sz="1600" dirty="0" err="1" smtClean="0"/>
              <a:t>accepted(A+B</a:t>
            </a:r>
            <a:r>
              <a:rPr lang="en-US" sz="1600" dirty="0" smtClean="0"/>
              <a:t>)</a:t>
            </a:r>
            <a:endParaRPr lang="en-US" sz="1600" dirty="0"/>
          </a:p>
        </p:txBody>
      </p:sp>
      <p:sp>
        <p:nvSpPr>
          <p:cNvPr id="6" name="TextBox 5"/>
          <p:cNvSpPr txBox="1"/>
          <p:nvPr/>
        </p:nvSpPr>
        <p:spPr>
          <a:xfrm>
            <a:off x="409222" y="268112"/>
            <a:ext cx="8350513" cy="461665"/>
          </a:xfrm>
          <a:prstGeom prst="rect">
            <a:avLst/>
          </a:prstGeom>
          <a:noFill/>
        </p:spPr>
        <p:txBody>
          <a:bodyPr wrap="none" rtlCol="0">
            <a:spAutoFit/>
          </a:bodyPr>
          <a:lstStyle/>
          <a:p>
            <a:r>
              <a:rPr lang="en-US" sz="2400" b="1" dirty="0" smtClean="0"/>
              <a:t>ALMA evolution and proposal statistics Early Science Cycles 0 - 4</a:t>
            </a:r>
            <a:endParaRPr lang="en-US" sz="2400" b="1" dirty="0"/>
          </a:p>
        </p:txBody>
      </p:sp>
      <p:sp>
        <p:nvSpPr>
          <p:cNvPr id="7" name="Rectangle 6"/>
          <p:cNvSpPr/>
          <p:nvPr/>
        </p:nvSpPr>
        <p:spPr>
          <a:xfrm>
            <a:off x="84669" y="4529666"/>
            <a:ext cx="8675066" cy="1763889"/>
          </a:xfrm>
          <a:prstGeom prst="rect">
            <a:avLst/>
          </a:prstGeom>
          <a:noFill/>
          <a:ln w="3175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sp>
        <p:nvSpPr>
          <p:cNvPr id="5" name="TextBox 4"/>
          <p:cNvSpPr txBox="1"/>
          <p:nvPr/>
        </p:nvSpPr>
        <p:spPr>
          <a:xfrm>
            <a:off x="1044222" y="395111"/>
            <a:ext cx="6009979" cy="584776"/>
          </a:xfrm>
          <a:prstGeom prst="rect">
            <a:avLst/>
          </a:prstGeom>
          <a:noFill/>
        </p:spPr>
        <p:txBody>
          <a:bodyPr wrap="none" rtlCol="0">
            <a:spAutoFit/>
          </a:bodyPr>
          <a:lstStyle/>
          <a:p>
            <a:r>
              <a:rPr lang="en-US" sz="3200" b="1" dirty="0" smtClean="0"/>
              <a:t>Cycle 5 capabilities – short version</a:t>
            </a:r>
            <a:endParaRPr lang="en-US" sz="3200" b="1" dirty="0"/>
          </a:p>
        </p:txBody>
      </p:sp>
      <p:sp>
        <p:nvSpPr>
          <p:cNvPr id="6" name="TextBox 5"/>
          <p:cNvSpPr txBox="1"/>
          <p:nvPr/>
        </p:nvSpPr>
        <p:spPr>
          <a:xfrm>
            <a:off x="614493" y="1638547"/>
            <a:ext cx="7710815" cy="3539431"/>
          </a:xfrm>
          <a:prstGeom prst="rect">
            <a:avLst/>
          </a:prstGeom>
          <a:noFill/>
        </p:spPr>
        <p:txBody>
          <a:bodyPr wrap="none" rtlCol="0">
            <a:spAutoFit/>
          </a:bodyPr>
          <a:lstStyle/>
          <a:p>
            <a:r>
              <a:rPr lang="en-US" sz="2800" b="1" dirty="0" smtClean="0">
                <a:solidFill>
                  <a:srgbClr val="FF0000"/>
                </a:solidFill>
              </a:rPr>
              <a:t>MORE </a:t>
            </a:r>
            <a:r>
              <a:rPr lang="en-US" sz="2800" dirty="0" smtClean="0"/>
              <a:t>hours for science</a:t>
            </a:r>
          </a:p>
          <a:p>
            <a:r>
              <a:rPr lang="en-US" sz="2800" b="1" dirty="0" smtClean="0">
                <a:solidFill>
                  <a:srgbClr val="FF0000"/>
                </a:solidFill>
              </a:rPr>
              <a:t>MORE</a:t>
            </a:r>
            <a:r>
              <a:rPr lang="en-US" sz="2800" dirty="0" smtClean="0"/>
              <a:t> antennas</a:t>
            </a:r>
          </a:p>
          <a:p>
            <a:r>
              <a:rPr lang="en-US" sz="2800" b="1" dirty="0" smtClean="0">
                <a:solidFill>
                  <a:srgbClr val="FF0000"/>
                </a:solidFill>
              </a:rPr>
              <a:t>LONGER</a:t>
            </a:r>
            <a:r>
              <a:rPr lang="en-US" sz="2800" dirty="0" smtClean="0"/>
              <a:t> baselines</a:t>
            </a:r>
          </a:p>
          <a:p>
            <a:r>
              <a:rPr lang="en-US" sz="2800" b="1" dirty="0" smtClean="0">
                <a:solidFill>
                  <a:srgbClr val="FF0000"/>
                </a:solidFill>
              </a:rPr>
              <a:t>AN EXTRA </a:t>
            </a:r>
            <a:r>
              <a:rPr lang="en-US" sz="2800" dirty="0" smtClean="0"/>
              <a:t>receiver band</a:t>
            </a:r>
          </a:p>
          <a:p>
            <a:r>
              <a:rPr lang="en-US" sz="2800" b="1" dirty="0" smtClean="0">
                <a:solidFill>
                  <a:srgbClr val="FF0000"/>
                </a:solidFill>
              </a:rPr>
              <a:t>OK</a:t>
            </a:r>
            <a:r>
              <a:rPr lang="en-US" sz="2800" dirty="0" smtClean="0"/>
              <a:t> to ask for more time</a:t>
            </a:r>
          </a:p>
          <a:p>
            <a:r>
              <a:rPr lang="en-US" sz="2800" b="1" dirty="0" smtClean="0">
                <a:solidFill>
                  <a:srgbClr val="FF0000"/>
                </a:solidFill>
              </a:rPr>
              <a:t>MORE FLEXIBILITY</a:t>
            </a:r>
            <a:r>
              <a:rPr lang="en-US" sz="2800" dirty="0" smtClean="0"/>
              <a:t> in choice of useful configurations</a:t>
            </a:r>
          </a:p>
          <a:p>
            <a:r>
              <a:rPr lang="en-US" sz="2800" b="1" dirty="0" smtClean="0">
                <a:solidFill>
                  <a:srgbClr val="FF0000"/>
                </a:solidFill>
              </a:rPr>
              <a:t>EASIER</a:t>
            </a:r>
            <a:r>
              <a:rPr lang="en-US" sz="2800" dirty="0" smtClean="0"/>
              <a:t> phase 2 </a:t>
            </a:r>
          </a:p>
          <a:p>
            <a:endParaRPr lang="en-US" sz="2800" b="1" dirty="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044222" y="395111"/>
            <a:ext cx="5573360" cy="584776"/>
          </a:xfrm>
          <a:prstGeom prst="rect">
            <a:avLst/>
          </a:prstGeom>
          <a:noFill/>
        </p:spPr>
        <p:txBody>
          <a:bodyPr wrap="none" rtlCol="0">
            <a:spAutoFit/>
          </a:bodyPr>
          <a:lstStyle/>
          <a:p>
            <a:r>
              <a:rPr lang="en-US" sz="3200" b="1" dirty="0" smtClean="0"/>
              <a:t>Cycle 5 capabilities – the details</a:t>
            </a:r>
            <a:endParaRPr lang="en-US" sz="3200" b="1" dirty="0"/>
          </a:p>
        </p:txBody>
      </p:sp>
      <p:sp>
        <p:nvSpPr>
          <p:cNvPr id="4" name="TextBox 3"/>
          <p:cNvSpPr txBox="1"/>
          <p:nvPr/>
        </p:nvSpPr>
        <p:spPr>
          <a:xfrm>
            <a:off x="536222" y="1238587"/>
            <a:ext cx="7871792" cy="5078314"/>
          </a:xfrm>
          <a:prstGeom prst="rect">
            <a:avLst/>
          </a:prstGeom>
          <a:noFill/>
        </p:spPr>
        <p:txBody>
          <a:bodyPr wrap="none" rtlCol="0">
            <a:spAutoFit/>
          </a:bodyPr>
          <a:lstStyle/>
          <a:p>
            <a:r>
              <a:rPr lang="en-US" b="1" dirty="0" smtClean="0">
                <a:solidFill>
                  <a:srgbClr val="008000"/>
                </a:solidFill>
              </a:rPr>
              <a:t>Science time  </a:t>
            </a:r>
            <a:r>
              <a:rPr lang="en-US" dirty="0" smtClean="0"/>
              <a:t>4000 hrs (12-m array) + 3000 hrs (ACA)</a:t>
            </a:r>
          </a:p>
          <a:p>
            <a:r>
              <a:rPr lang="en-US" dirty="0" smtClean="0"/>
              <a:t>                         &lt; 5% for DDT-proposals; &lt; 15% Large Programs;</a:t>
            </a:r>
          </a:p>
          <a:p>
            <a:r>
              <a:rPr lang="en-US" dirty="0" smtClean="0"/>
              <a:t>       &lt; 20% for non-standard programs [incl. &lt;5% VLBI] [all % </a:t>
            </a:r>
            <a:r>
              <a:rPr lang="en-US" dirty="0" err="1" smtClean="0"/>
              <a:t>wrt</a:t>
            </a:r>
            <a:r>
              <a:rPr lang="en-US" dirty="0" smtClean="0"/>
              <a:t> total time]</a:t>
            </a:r>
          </a:p>
          <a:p>
            <a:endParaRPr lang="en-US" dirty="0" smtClean="0"/>
          </a:p>
          <a:p>
            <a:r>
              <a:rPr lang="en-US" b="1" dirty="0" smtClean="0">
                <a:solidFill>
                  <a:srgbClr val="008000"/>
                </a:solidFill>
              </a:rPr>
              <a:t>Antennas:</a:t>
            </a:r>
            <a:r>
              <a:rPr lang="en-US" dirty="0" smtClean="0"/>
              <a:t>                  43 in 12-m array + 10 </a:t>
            </a:r>
            <a:r>
              <a:rPr lang="en-US" dirty="0" err="1" smtClean="0"/>
              <a:t>x</a:t>
            </a:r>
            <a:r>
              <a:rPr lang="en-US" dirty="0" smtClean="0"/>
              <a:t> 7-m + 3 </a:t>
            </a:r>
            <a:r>
              <a:rPr lang="en-US" dirty="0" err="1" smtClean="0"/>
              <a:t>x</a:t>
            </a:r>
            <a:r>
              <a:rPr lang="en-US" dirty="0" smtClean="0"/>
              <a:t> 12-m TP in ACA</a:t>
            </a:r>
          </a:p>
          <a:p>
            <a:r>
              <a:rPr lang="en-US" b="1" dirty="0" smtClean="0">
                <a:solidFill>
                  <a:srgbClr val="008000"/>
                </a:solidFill>
              </a:rPr>
              <a:t>Receiver bands:           </a:t>
            </a:r>
            <a:r>
              <a:rPr lang="en-US" dirty="0" smtClean="0"/>
              <a:t>3, 4, 5, 6                7                 8, 9, 10</a:t>
            </a:r>
          </a:p>
          <a:p>
            <a:r>
              <a:rPr lang="en-US" b="1" dirty="0" smtClean="0">
                <a:solidFill>
                  <a:srgbClr val="008000"/>
                </a:solidFill>
              </a:rPr>
              <a:t>Wavelengths [mm]:  </a:t>
            </a:r>
            <a:r>
              <a:rPr lang="en-US" dirty="0" smtClean="0"/>
              <a:t>3.1, 2.1, 1.6, 1.3   0.87        0.74, 0.44, 0.35  </a:t>
            </a:r>
          </a:p>
          <a:p>
            <a:r>
              <a:rPr lang="en-US" b="1" dirty="0" smtClean="0">
                <a:solidFill>
                  <a:srgbClr val="008000"/>
                </a:solidFill>
              </a:rPr>
              <a:t>Max baselines [km]:      </a:t>
            </a:r>
            <a:r>
              <a:rPr lang="en-US" dirty="0" smtClean="0"/>
              <a:t>&lt; 16.2             &lt; 8.5               &lt; 3.6</a:t>
            </a:r>
          </a:p>
          <a:p>
            <a:r>
              <a:rPr lang="en-US" dirty="0" smtClean="0"/>
              <a:t>                                         (&lt;1.1 B5)</a:t>
            </a:r>
          </a:p>
          <a:p>
            <a:r>
              <a:rPr lang="en-US" b="1" dirty="0" smtClean="0">
                <a:solidFill>
                  <a:srgbClr val="008000"/>
                </a:solidFill>
              </a:rPr>
              <a:t>Polarization:</a:t>
            </a:r>
            <a:r>
              <a:rPr lang="en-US" dirty="0" smtClean="0"/>
              <a:t> Full Stokes in Bands 3, 4, 5, 6, 7; 12-m array. Single </a:t>
            </a:r>
            <a:r>
              <a:rPr lang="en-US" dirty="0" err="1" smtClean="0"/>
              <a:t>pointings</a:t>
            </a:r>
            <a:r>
              <a:rPr lang="en-US" dirty="0" smtClean="0"/>
              <a:t>, on axis. </a:t>
            </a:r>
          </a:p>
          <a:p>
            <a:r>
              <a:rPr lang="en-US" dirty="0" smtClean="0"/>
              <a:t>                       Continuum and full spectral resolution observations. (</a:t>
            </a:r>
            <a:r>
              <a:rPr lang="en-US" dirty="0" smtClean="0">
                <a:solidFill>
                  <a:srgbClr val="FF0000"/>
                </a:solidFill>
              </a:rPr>
              <a:t>Linear pol.)</a:t>
            </a:r>
            <a:endParaRPr lang="en-US" dirty="0" smtClean="0"/>
          </a:p>
          <a:p>
            <a:endParaRPr lang="en-US" dirty="0" smtClean="0"/>
          </a:p>
          <a:p>
            <a:r>
              <a:rPr lang="en-US" dirty="0" smtClean="0"/>
              <a:t>Spectral line + continuum 12-m array + 7-m array in all bands</a:t>
            </a:r>
          </a:p>
          <a:p>
            <a:r>
              <a:rPr lang="en-US" dirty="0" smtClean="0"/>
              <a:t>Single field </a:t>
            </a:r>
            <a:r>
              <a:rPr lang="en-US" dirty="0" err="1" smtClean="0"/>
              <a:t>interferometry</a:t>
            </a:r>
            <a:r>
              <a:rPr lang="en-US" dirty="0" smtClean="0"/>
              <a:t>: all bands, 12-m and 7-m arrays.</a:t>
            </a:r>
          </a:p>
          <a:p>
            <a:r>
              <a:rPr lang="en-US" dirty="0" smtClean="0"/>
              <a:t>Mosaics: bands 3 - 9</a:t>
            </a:r>
          </a:p>
          <a:p>
            <a:r>
              <a:rPr lang="en-US" dirty="0" smtClean="0"/>
              <a:t>Single-dish spectral line observations: Bands 3 – 8</a:t>
            </a:r>
          </a:p>
          <a:p>
            <a:endParaRPr lang="en-US" dirty="0" smtClean="0"/>
          </a:p>
          <a:p>
            <a:r>
              <a:rPr lang="en-US" dirty="0" smtClean="0"/>
              <a:t>Max. data rate 66 Mb/</a:t>
            </a:r>
            <a:r>
              <a:rPr lang="en-US" dirty="0" err="1" smtClean="0"/>
              <a:t>s</a:t>
            </a:r>
            <a:r>
              <a:rPr lang="en-US" dirty="0" smtClean="0"/>
              <a:t>; warning at 40 Mb/</a:t>
            </a:r>
            <a:r>
              <a:rPr lang="en-US" dirty="0" err="1" smtClean="0"/>
              <a:t>s</a:t>
            </a:r>
            <a:r>
              <a:rPr lang="en-US" dirty="0" smtClean="0"/>
              <a:t> (PI will be contacted in Phase2)</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789528" y="493890"/>
            <a:ext cx="7664879" cy="584776"/>
          </a:xfrm>
          <a:prstGeom prst="rect">
            <a:avLst/>
          </a:prstGeom>
          <a:noFill/>
        </p:spPr>
        <p:txBody>
          <a:bodyPr wrap="none" rtlCol="0">
            <a:spAutoFit/>
          </a:bodyPr>
          <a:lstStyle/>
          <a:p>
            <a:r>
              <a:rPr lang="en-US" sz="3200" b="1" dirty="0" smtClean="0"/>
              <a:t>Standard vs. non-standard observing modes</a:t>
            </a:r>
            <a:endParaRPr lang="en-US" sz="3200" b="1" dirty="0"/>
          </a:p>
        </p:txBody>
      </p:sp>
      <p:sp>
        <p:nvSpPr>
          <p:cNvPr id="4" name="TextBox 3"/>
          <p:cNvSpPr txBox="1"/>
          <p:nvPr/>
        </p:nvSpPr>
        <p:spPr>
          <a:xfrm>
            <a:off x="762000" y="1411115"/>
            <a:ext cx="7683000" cy="4801315"/>
          </a:xfrm>
          <a:prstGeom prst="rect">
            <a:avLst/>
          </a:prstGeom>
          <a:noFill/>
        </p:spPr>
        <p:txBody>
          <a:bodyPr wrap="none" rtlCol="0">
            <a:spAutoFit/>
          </a:bodyPr>
          <a:lstStyle/>
          <a:p>
            <a:r>
              <a:rPr lang="en-US" dirty="0" smtClean="0"/>
              <a:t>Standard modes: well-characterized and observations can be </a:t>
            </a:r>
            <a:r>
              <a:rPr lang="en-US" dirty="0" smtClean="0">
                <a:solidFill>
                  <a:srgbClr val="FF0000"/>
                </a:solidFill>
              </a:rPr>
              <a:t>calibrated with the </a:t>
            </a:r>
          </a:p>
          <a:p>
            <a:r>
              <a:rPr lang="en-US" dirty="0" smtClean="0">
                <a:solidFill>
                  <a:srgbClr val="FF0000"/>
                </a:solidFill>
              </a:rPr>
              <a:t>                              ALMA data reduction pipeline</a:t>
            </a:r>
          </a:p>
          <a:p>
            <a:endParaRPr lang="en-US" dirty="0" smtClean="0"/>
          </a:p>
          <a:p>
            <a:r>
              <a:rPr lang="en-US" dirty="0" smtClean="0"/>
              <a:t>Non-standard modes: </a:t>
            </a:r>
            <a:r>
              <a:rPr lang="en-US" dirty="0" smtClean="0">
                <a:solidFill>
                  <a:srgbClr val="FF0000"/>
                </a:solidFill>
              </a:rPr>
              <a:t>require manual calibration </a:t>
            </a:r>
            <a:r>
              <a:rPr lang="en-US" dirty="0" smtClean="0"/>
              <a:t>by ALMA staff</a:t>
            </a:r>
          </a:p>
          <a:p>
            <a:r>
              <a:rPr lang="en-US" dirty="0" smtClean="0"/>
              <a:t>     </a:t>
            </a:r>
            <a:r>
              <a:rPr lang="en-US" sz="1400" dirty="0" smtClean="0"/>
              <a:t>(and remember: non-standard only get up to 20% of total available time)</a:t>
            </a:r>
          </a:p>
          <a:p>
            <a:endParaRPr lang="en-US" dirty="0" smtClean="0"/>
          </a:p>
          <a:p>
            <a:r>
              <a:rPr lang="en-US" b="1" dirty="0" smtClean="0">
                <a:solidFill>
                  <a:srgbClr val="0000FF"/>
                </a:solidFill>
              </a:rPr>
              <a:t>Cycle 5 non-standard observing modes include:</a:t>
            </a:r>
          </a:p>
          <a:p>
            <a:endParaRPr lang="en-US" dirty="0" smtClean="0"/>
          </a:p>
          <a:p>
            <a:pPr>
              <a:buFont typeface="Wingdings" charset="2"/>
              <a:buChar char=""/>
            </a:pPr>
            <a:r>
              <a:rPr lang="en-US" dirty="0" smtClean="0"/>
              <a:t> Observations in bands 8, 9 ,10</a:t>
            </a:r>
          </a:p>
          <a:p>
            <a:pPr>
              <a:buFont typeface="Wingdings" charset="2"/>
              <a:buChar char=""/>
            </a:pPr>
            <a:r>
              <a:rPr lang="en-US" dirty="0" smtClean="0"/>
              <a:t> Observations in band 7 with baselines &gt; 5km</a:t>
            </a:r>
          </a:p>
          <a:p>
            <a:pPr>
              <a:buFont typeface="Wingdings" charset="2"/>
              <a:buChar char=""/>
            </a:pPr>
            <a:r>
              <a:rPr lang="en-US" dirty="0" smtClean="0"/>
              <a:t> All full polarization observations</a:t>
            </a:r>
          </a:p>
          <a:p>
            <a:pPr>
              <a:buFont typeface="Wingdings" charset="2"/>
              <a:buChar char=""/>
            </a:pPr>
            <a:r>
              <a:rPr lang="en-US" dirty="0" smtClean="0"/>
              <a:t> Spectral scans</a:t>
            </a:r>
          </a:p>
          <a:p>
            <a:pPr>
              <a:buFont typeface="Wingdings" charset="2"/>
              <a:buChar char=""/>
            </a:pPr>
            <a:r>
              <a:rPr lang="en-US" dirty="0" smtClean="0"/>
              <a:t> Solar observations</a:t>
            </a:r>
          </a:p>
          <a:p>
            <a:pPr>
              <a:buFont typeface="Wingdings" charset="2"/>
              <a:buChar char=""/>
            </a:pPr>
            <a:r>
              <a:rPr lang="en-US" dirty="0" smtClean="0"/>
              <a:t> VLBI observations</a:t>
            </a:r>
          </a:p>
          <a:p>
            <a:pPr>
              <a:buFont typeface="Wingdings" charset="2"/>
              <a:buChar char=""/>
            </a:pPr>
            <a:r>
              <a:rPr lang="en-US" dirty="0" smtClean="0"/>
              <a:t> Non-standard (= user-defined) calibrations</a:t>
            </a:r>
          </a:p>
          <a:p>
            <a:pPr>
              <a:buFont typeface="Wingdings" charset="2"/>
              <a:buChar char=""/>
            </a:pPr>
            <a:r>
              <a:rPr lang="en-US" dirty="0" smtClean="0"/>
              <a:t> Bandwidth-switching projects</a:t>
            </a:r>
          </a:p>
          <a:p>
            <a:pPr>
              <a:buFont typeface="Wingdings" charset="2"/>
              <a:buChar char=""/>
            </a:pPr>
            <a:r>
              <a:rPr lang="en-US" dirty="0" smtClean="0"/>
              <a:t> </a:t>
            </a:r>
            <a:r>
              <a:rPr lang="en-US" dirty="0" err="1" smtClean="0"/>
              <a:t>Astrometric</a:t>
            </a:r>
            <a:r>
              <a:rPr lang="en-US" dirty="0" smtClean="0"/>
              <a:t> observations</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310445" y="257948"/>
            <a:ext cx="7173759" cy="584776"/>
          </a:xfrm>
          <a:prstGeom prst="rect">
            <a:avLst/>
          </a:prstGeom>
          <a:noFill/>
        </p:spPr>
        <p:txBody>
          <a:bodyPr wrap="none" rtlCol="0">
            <a:spAutoFit/>
          </a:bodyPr>
          <a:lstStyle/>
          <a:p>
            <a:r>
              <a:rPr lang="en-US" sz="3200" b="1" dirty="0" smtClean="0"/>
              <a:t>CYCLE 5: </a:t>
            </a:r>
            <a:r>
              <a:rPr lang="en-US" sz="2400" b="1" dirty="0" smtClean="0"/>
              <a:t>PROPOSAL TYPES AND OBSERVING MODES</a:t>
            </a:r>
            <a:endParaRPr lang="en-US" sz="3200" b="1" dirty="0"/>
          </a:p>
        </p:txBody>
      </p:sp>
      <p:sp>
        <p:nvSpPr>
          <p:cNvPr id="4" name="TextBox 3"/>
          <p:cNvSpPr txBox="1"/>
          <p:nvPr/>
        </p:nvSpPr>
        <p:spPr>
          <a:xfrm>
            <a:off x="381004" y="1016005"/>
            <a:ext cx="7808899" cy="5632312"/>
          </a:xfrm>
          <a:prstGeom prst="rect">
            <a:avLst/>
          </a:prstGeom>
          <a:noFill/>
        </p:spPr>
        <p:txBody>
          <a:bodyPr wrap="none" rtlCol="0">
            <a:spAutoFit/>
          </a:bodyPr>
          <a:lstStyle/>
          <a:p>
            <a:pPr>
              <a:buFont typeface="Zapf Dingbats" charset="2"/>
              <a:buChar char="✔"/>
            </a:pPr>
            <a:r>
              <a:rPr lang="en-US" dirty="0" smtClean="0"/>
              <a:t> </a:t>
            </a:r>
            <a:r>
              <a:rPr lang="en-US" dirty="0" smtClean="0">
                <a:solidFill>
                  <a:srgbClr val="0000FF"/>
                </a:solidFill>
              </a:rPr>
              <a:t>Large programs</a:t>
            </a:r>
            <a:r>
              <a:rPr lang="en-US" dirty="0" smtClean="0"/>
              <a:t>. Cannot be done as series of normal proposals; </a:t>
            </a:r>
          </a:p>
          <a:p>
            <a:r>
              <a:rPr lang="en-US" dirty="0" smtClean="0"/>
              <a:t>        &gt;50 hrs; &lt;15% total time + scheduling constraints based on LST and </a:t>
            </a:r>
            <a:r>
              <a:rPr lang="en-US" dirty="0" err="1" smtClean="0"/>
              <a:t>configs</a:t>
            </a:r>
            <a:r>
              <a:rPr lang="en-US" dirty="0" smtClean="0"/>
              <a:t>.</a:t>
            </a:r>
          </a:p>
          <a:p>
            <a:r>
              <a:rPr lang="en-US" dirty="0" smtClean="0"/>
              <a:t>        Only standard </a:t>
            </a:r>
            <a:r>
              <a:rPr lang="en-US" dirty="0" err="1" smtClean="0"/>
              <a:t>obs</a:t>
            </a:r>
            <a:r>
              <a:rPr lang="en-US" dirty="0" smtClean="0"/>
              <a:t> modes and no time-critical or </a:t>
            </a:r>
            <a:r>
              <a:rPr lang="en-US" dirty="0" err="1" smtClean="0"/>
              <a:t>ToO</a:t>
            </a:r>
            <a:r>
              <a:rPr lang="en-US" dirty="0" smtClean="0"/>
              <a:t> </a:t>
            </a:r>
            <a:r>
              <a:rPr lang="en-US" dirty="0" err="1" smtClean="0"/>
              <a:t>obs’s</a:t>
            </a:r>
            <a:endParaRPr lang="en-US" dirty="0" smtClean="0"/>
          </a:p>
          <a:p>
            <a:endParaRPr lang="en-US" dirty="0" smtClean="0"/>
          </a:p>
          <a:p>
            <a:pPr>
              <a:buFont typeface="Zapf Dingbats" charset="2"/>
              <a:buChar char="✔"/>
            </a:pPr>
            <a:r>
              <a:rPr lang="en-US" dirty="0" smtClean="0"/>
              <a:t> </a:t>
            </a:r>
            <a:r>
              <a:rPr lang="en-US" dirty="0" smtClean="0">
                <a:solidFill>
                  <a:srgbClr val="0000FF"/>
                </a:solidFill>
              </a:rPr>
              <a:t>mm-VLBI</a:t>
            </a:r>
            <a:r>
              <a:rPr lang="en-US" dirty="0" smtClean="0"/>
              <a:t>; Bands 3, 6; also submit to VLBI network (3mm to GMVA by 1/2/17; </a:t>
            </a:r>
          </a:p>
          <a:p>
            <a:r>
              <a:rPr lang="en-US" dirty="0" smtClean="0"/>
              <a:t>        1mm to ALMA by 20/4/17). Up to 37 antennas in phased array.</a:t>
            </a:r>
          </a:p>
          <a:p>
            <a:r>
              <a:rPr lang="en-US" dirty="0" smtClean="0"/>
              <a:t>        &lt;5% total time; fixed period (March/April 2018, compact </a:t>
            </a:r>
            <a:r>
              <a:rPr lang="en-US" dirty="0" err="1" smtClean="0"/>
              <a:t>config</a:t>
            </a:r>
            <a:r>
              <a:rPr lang="en-US" dirty="0" smtClean="0"/>
              <a:t>: </a:t>
            </a:r>
            <a:r>
              <a:rPr lang="en-US" dirty="0" err="1" smtClean="0"/>
              <a:t>b</a:t>
            </a:r>
            <a:r>
              <a:rPr lang="en-US" baseline="-25000" dirty="0" err="1" smtClean="0"/>
              <a:t>max</a:t>
            </a:r>
            <a:r>
              <a:rPr lang="en-US" baseline="-25000" dirty="0" smtClean="0"/>
              <a:t> </a:t>
            </a:r>
            <a:r>
              <a:rPr lang="en-US" dirty="0" smtClean="0"/>
              <a:t>&lt; 700m)</a:t>
            </a:r>
          </a:p>
          <a:p>
            <a:endParaRPr lang="en-US" dirty="0" smtClean="0"/>
          </a:p>
          <a:p>
            <a:pPr>
              <a:buFont typeface="Zapf Dingbats" charset="2"/>
              <a:buChar char="✔"/>
            </a:pPr>
            <a:r>
              <a:rPr lang="en-US" dirty="0" smtClean="0"/>
              <a:t> </a:t>
            </a:r>
            <a:r>
              <a:rPr lang="en-US" dirty="0" smtClean="0">
                <a:solidFill>
                  <a:srgbClr val="0000FF"/>
                </a:solidFill>
              </a:rPr>
              <a:t>ACA stand-alone </a:t>
            </a:r>
            <a:r>
              <a:rPr lang="en-US" dirty="0" smtClean="0"/>
              <a:t>observing mode (short baselines and single dish). </a:t>
            </a:r>
          </a:p>
          <a:p>
            <a:r>
              <a:rPr lang="en-US" dirty="0" smtClean="0"/>
              <a:t>        No stand-alone TP-array (and no TP at all for B9, 10)</a:t>
            </a:r>
          </a:p>
          <a:p>
            <a:r>
              <a:rPr lang="en-US" dirty="0" smtClean="0"/>
              <a:t>   </a:t>
            </a:r>
          </a:p>
          <a:p>
            <a:pPr>
              <a:buFont typeface="Zapf Dingbats" charset="2"/>
              <a:buChar char="✔"/>
            </a:pPr>
            <a:r>
              <a:rPr lang="en-US" dirty="0" smtClean="0"/>
              <a:t> </a:t>
            </a:r>
            <a:r>
              <a:rPr lang="en-US" dirty="0" smtClean="0">
                <a:solidFill>
                  <a:srgbClr val="0000FF"/>
                </a:solidFill>
              </a:rPr>
              <a:t>Solar observing </a:t>
            </a:r>
            <a:r>
              <a:rPr lang="en-US" dirty="0" smtClean="0"/>
              <a:t>mode; Bands 3, 6. Only scheduled in certain periods (</a:t>
            </a:r>
            <a:r>
              <a:rPr lang="en-US" dirty="0" err="1" smtClean="0"/>
              <a:t>cf</a:t>
            </a:r>
            <a:r>
              <a:rPr lang="en-US" dirty="0" smtClean="0"/>
              <a:t> VLBI)</a:t>
            </a:r>
          </a:p>
          <a:p>
            <a:endParaRPr lang="en-US" dirty="0" smtClean="0"/>
          </a:p>
          <a:p>
            <a:pPr>
              <a:buFont typeface="Zapf Dingbats" charset="2"/>
              <a:buChar char="✔"/>
            </a:pPr>
            <a:r>
              <a:rPr lang="en-US" dirty="0" smtClean="0"/>
              <a:t> </a:t>
            </a:r>
            <a:r>
              <a:rPr lang="en-US" dirty="0" smtClean="0">
                <a:solidFill>
                  <a:srgbClr val="0000FF"/>
                </a:solidFill>
              </a:rPr>
              <a:t>Spectral line polarization</a:t>
            </a:r>
            <a:r>
              <a:rPr lang="en-US" dirty="0" smtClean="0"/>
              <a:t>; restricted to compact sources in Bands 3, 4, 5, 6, 7.</a:t>
            </a:r>
          </a:p>
          <a:p>
            <a:r>
              <a:rPr lang="en-US" dirty="0" smtClean="0"/>
              <a:t>        Minimum 3 hrs (for calibration purposes) . Linear </a:t>
            </a:r>
            <a:r>
              <a:rPr lang="en-US" dirty="0" err="1" smtClean="0"/>
              <a:t>polarisation</a:t>
            </a:r>
            <a:r>
              <a:rPr lang="en-US" dirty="0" smtClean="0"/>
              <a:t>.  </a:t>
            </a:r>
          </a:p>
          <a:p>
            <a:endParaRPr lang="en-US" dirty="0" smtClean="0"/>
          </a:p>
          <a:p>
            <a:r>
              <a:rPr lang="en-US" dirty="0" smtClean="0"/>
              <a:t>Regular proposals. &lt;50 hrs (12-m) or &lt;150 hrs (ACA standalone). </a:t>
            </a:r>
          </a:p>
          <a:p>
            <a:r>
              <a:rPr lang="en-US" dirty="0" smtClean="0"/>
              <a:t>Can be standard &amp; non-standard, time-critical, multi-epoch, monitoring.</a:t>
            </a:r>
          </a:p>
          <a:p>
            <a:r>
              <a:rPr lang="en-US" dirty="0" smtClean="0"/>
              <a:t>Target of Opportunity (</a:t>
            </a:r>
            <a:r>
              <a:rPr lang="en-US" dirty="0" err="1" smtClean="0"/>
              <a:t>ToO</a:t>
            </a:r>
            <a:r>
              <a:rPr lang="en-US" dirty="0" smtClean="0"/>
              <a:t>)</a:t>
            </a:r>
          </a:p>
          <a:p>
            <a:r>
              <a:rPr lang="en-US" dirty="0" smtClean="0"/>
              <a:t>Director’s Discretionary Time (DDT) Can be submitted any time; special policies</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 name="TextBox 2"/>
          <p:cNvSpPr txBox="1"/>
          <p:nvPr/>
        </p:nvSpPr>
        <p:spPr>
          <a:xfrm>
            <a:off x="310445" y="257948"/>
            <a:ext cx="7173759" cy="584776"/>
          </a:xfrm>
          <a:prstGeom prst="rect">
            <a:avLst/>
          </a:prstGeom>
          <a:noFill/>
        </p:spPr>
        <p:txBody>
          <a:bodyPr wrap="none" rtlCol="0">
            <a:spAutoFit/>
          </a:bodyPr>
          <a:lstStyle/>
          <a:p>
            <a:r>
              <a:rPr lang="en-US" sz="3200" b="1" dirty="0" smtClean="0"/>
              <a:t>CYCLE 5: </a:t>
            </a:r>
            <a:r>
              <a:rPr lang="en-US" sz="2400" b="1" dirty="0" smtClean="0"/>
              <a:t>PROPOSAL TYPES AND OBSERVING MODES</a:t>
            </a:r>
            <a:endParaRPr lang="en-US" sz="3200" b="1" dirty="0"/>
          </a:p>
        </p:txBody>
      </p:sp>
      <p:sp>
        <p:nvSpPr>
          <p:cNvPr id="4" name="TextBox 3"/>
          <p:cNvSpPr txBox="1"/>
          <p:nvPr/>
        </p:nvSpPr>
        <p:spPr>
          <a:xfrm>
            <a:off x="381004" y="1016005"/>
            <a:ext cx="7808899" cy="5632312"/>
          </a:xfrm>
          <a:prstGeom prst="rect">
            <a:avLst/>
          </a:prstGeom>
          <a:noFill/>
        </p:spPr>
        <p:txBody>
          <a:bodyPr wrap="none" rtlCol="0">
            <a:spAutoFit/>
          </a:bodyPr>
          <a:lstStyle/>
          <a:p>
            <a:pPr>
              <a:buFont typeface="Zapf Dingbats" charset="2"/>
              <a:buChar char="✔"/>
            </a:pPr>
            <a:r>
              <a:rPr lang="en-US" dirty="0" smtClean="0"/>
              <a:t> </a:t>
            </a:r>
            <a:r>
              <a:rPr lang="en-US" dirty="0" smtClean="0">
                <a:solidFill>
                  <a:srgbClr val="0000FF"/>
                </a:solidFill>
              </a:rPr>
              <a:t>Large programs</a:t>
            </a:r>
            <a:r>
              <a:rPr lang="en-US" dirty="0" smtClean="0"/>
              <a:t>. Cannot be done as series of normal proposals; </a:t>
            </a:r>
          </a:p>
          <a:p>
            <a:r>
              <a:rPr lang="en-US" dirty="0" smtClean="0"/>
              <a:t>        &gt;50 hrs; &lt;15% total time + scheduling constraints based on LST and </a:t>
            </a:r>
            <a:r>
              <a:rPr lang="en-US" dirty="0" err="1" smtClean="0"/>
              <a:t>configs</a:t>
            </a:r>
            <a:r>
              <a:rPr lang="en-US" dirty="0" smtClean="0"/>
              <a:t>.</a:t>
            </a:r>
          </a:p>
          <a:p>
            <a:r>
              <a:rPr lang="en-US" dirty="0" smtClean="0"/>
              <a:t>        Only standard </a:t>
            </a:r>
            <a:r>
              <a:rPr lang="en-US" dirty="0" err="1" smtClean="0"/>
              <a:t>obs</a:t>
            </a:r>
            <a:r>
              <a:rPr lang="en-US" dirty="0" smtClean="0"/>
              <a:t> modes and no time-critical or </a:t>
            </a:r>
            <a:r>
              <a:rPr lang="en-US" dirty="0" err="1" smtClean="0"/>
              <a:t>ToO</a:t>
            </a:r>
            <a:r>
              <a:rPr lang="en-US" dirty="0" smtClean="0"/>
              <a:t> </a:t>
            </a:r>
            <a:r>
              <a:rPr lang="en-US" dirty="0" err="1" smtClean="0"/>
              <a:t>obs’s</a:t>
            </a:r>
            <a:endParaRPr lang="en-US" dirty="0" smtClean="0"/>
          </a:p>
          <a:p>
            <a:endParaRPr lang="en-US" dirty="0" smtClean="0"/>
          </a:p>
          <a:p>
            <a:pPr>
              <a:buFont typeface="Zapf Dingbats" charset="2"/>
              <a:buChar char="✔"/>
            </a:pPr>
            <a:r>
              <a:rPr lang="en-US" dirty="0" smtClean="0"/>
              <a:t> </a:t>
            </a:r>
            <a:r>
              <a:rPr lang="en-US" dirty="0" smtClean="0">
                <a:solidFill>
                  <a:srgbClr val="0000FF"/>
                </a:solidFill>
              </a:rPr>
              <a:t>mm-VLBI</a:t>
            </a:r>
            <a:r>
              <a:rPr lang="en-US" dirty="0" smtClean="0"/>
              <a:t>; Bands 3, 6; also submit to VLBI network (3mm to GMVA by 1/2/17; </a:t>
            </a:r>
          </a:p>
          <a:p>
            <a:r>
              <a:rPr lang="en-US" dirty="0" smtClean="0"/>
              <a:t>        1mm to ALMA by 20/4/17). Up to 37 antennas in phased array.</a:t>
            </a:r>
          </a:p>
          <a:p>
            <a:r>
              <a:rPr lang="en-US" dirty="0" smtClean="0"/>
              <a:t>        &lt;5% total time; fixed period (March/April 2018, compact </a:t>
            </a:r>
            <a:r>
              <a:rPr lang="en-US" dirty="0" err="1" smtClean="0"/>
              <a:t>config</a:t>
            </a:r>
            <a:r>
              <a:rPr lang="en-US" dirty="0" smtClean="0"/>
              <a:t>: </a:t>
            </a:r>
            <a:r>
              <a:rPr lang="en-US" dirty="0" err="1" smtClean="0"/>
              <a:t>b</a:t>
            </a:r>
            <a:r>
              <a:rPr lang="en-US" baseline="-25000" dirty="0" err="1" smtClean="0"/>
              <a:t>max</a:t>
            </a:r>
            <a:r>
              <a:rPr lang="en-US" baseline="-25000" dirty="0" smtClean="0"/>
              <a:t> </a:t>
            </a:r>
            <a:r>
              <a:rPr lang="en-US" dirty="0" smtClean="0"/>
              <a:t>&lt; 700m)</a:t>
            </a:r>
          </a:p>
          <a:p>
            <a:endParaRPr lang="en-US" dirty="0" smtClean="0"/>
          </a:p>
          <a:p>
            <a:pPr>
              <a:buFont typeface="Zapf Dingbats" charset="2"/>
              <a:buChar char="✔"/>
            </a:pPr>
            <a:r>
              <a:rPr lang="en-US" dirty="0" smtClean="0"/>
              <a:t> </a:t>
            </a:r>
            <a:r>
              <a:rPr lang="en-US" dirty="0" smtClean="0">
                <a:solidFill>
                  <a:srgbClr val="0000FF"/>
                </a:solidFill>
              </a:rPr>
              <a:t>ACA stand-alone </a:t>
            </a:r>
            <a:r>
              <a:rPr lang="en-US" dirty="0" smtClean="0"/>
              <a:t>observing mode (short baselines and single dish). </a:t>
            </a:r>
          </a:p>
          <a:p>
            <a:r>
              <a:rPr lang="en-US" dirty="0" smtClean="0"/>
              <a:t>        No stand-alone TP-array (and no TP at all for B9, 10)</a:t>
            </a:r>
          </a:p>
          <a:p>
            <a:r>
              <a:rPr lang="en-US" dirty="0" smtClean="0"/>
              <a:t>   </a:t>
            </a:r>
            <a:r>
              <a:rPr lang="en-US" b="1" dirty="0" err="1" smtClean="0">
                <a:solidFill>
                  <a:srgbClr val="FF0000"/>
                </a:solidFill>
                <a:latin typeface="Wingdings"/>
                <a:ea typeface="Wingdings"/>
                <a:cs typeface="Wingdings"/>
              </a:rPr>
              <a:t></a:t>
            </a:r>
            <a:r>
              <a:rPr lang="en-US" b="1" dirty="0" err="1" smtClean="0">
                <a:solidFill>
                  <a:srgbClr val="FF0000"/>
                </a:solidFill>
              </a:rPr>
              <a:t>Extra</a:t>
            </a:r>
            <a:r>
              <a:rPr lang="en-US" b="1" dirty="0" smtClean="0">
                <a:solidFill>
                  <a:srgbClr val="FF0000"/>
                </a:solidFill>
              </a:rPr>
              <a:t> call ACA Cycle4 for 800 hrs. Only 7-m, only B3,4,6,7, no LPs.</a:t>
            </a:r>
            <a:endParaRPr lang="en-US" dirty="0" smtClean="0"/>
          </a:p>
          <a:p>
            <a:pPr>
              <a:buFont typeface="Zapf Dingbats" charset="2"/>
              <a:buChar char="✔"/>
            </a:pPr>
            <a:r>
              <a:rPr lang="en-US" dirty="0" smtClean="0"/>
              <a:t> </a:t>
            </a:r>
            <a:r>
              <a:rPr lang="en-US" dirty="0" smtClean="0">
                <a:solidFill>
                  <a:srgbClr val="0000FF"/>
                </a:solidFill>
              </a:rPr>
              <a:t>Solar observing </a:t>
            </a:r>
            <a:r>
              <a:rPr lang="en-US" dirty="0" smtClean="0"/>
              <a:t>mode; Bands 3, 6. Only scheduled in certain periods (</a:t>
            </a:r>
            <a:r>
              <a:rPr lang="en-US" dirty="0" err="1" smtClean="0"/>
              <a:t>cf</a:t>
            </a:r>
            <a:r>
              <a:rPr lang="en-US" dirty="0" smtClean="0"/>
              <a:t> VLBI)</a:t>
            </a:r>
          </a:p>
          <a:p>
            <a:endParaRPr lang="en-US" dirty="0" smtClean="0"/>
          </a:p>
          <a:p>
            <a:pPr>
              <a:buFont typeface="Zapf Dingbats" charset="2"/>
              <a:buChar char="✔"/>
            </a:pPr>
            <a:r>
              <a:rPr lang="en-US" dirty="0" smtClean="0"/>
              <a:t> </a:t>
            </a:r>
            <a:r>
              <a:rPr lang="en-US" dirty="0" smtClean="0">
                <a:solidFill>
                  <a:srgbClr val="0000FF"/>
                </a:solidFill>
              </a:rPr>
              <a:t>Spectral line polarization</a:t>
            </a:r>
            <a:r>
              <a:rPr lang="en-US" dirty="0" smtClean="0"/>
              <a:t>; restricted to compact sources in Bands 3, 4, 5, 6, 7.</a:t>
            </a:r>
          </a:p>
          <a:p>
            <a:r>
              <a:rPr lang="en-US" dirty="0" smtClean="0"/>
              <a:t>        Minimum 3 hrs (for calibration purposes) . Linear </a:t>
            </a:r>
            <a:r>
              <a:rPr lang="en-US" dirty="0" err="1" smtClean="0"/>
              <a:t>polarisation</a:t>
            </a:r>
            <a:r>
              <a:rPr lang="en-US" dirty="0" smtClean="0"/>
              <a:t>.  </a:t>
            </a:r>
          </a:p>
          <a:p>
            <a:endParaRPr lang="en-US" dirty="0" smtClean="0"/>
          </a:p>
          <a:p>
            <a:r>
              <a:rPr lang="en-US" dirty="0" smtClean="0"/>
              <a:t>Regular proposals. &lt;50 hrs (12-m) or &lt;150 hrs (ACA standalone). </a:t>
            </a:r>
          </a:p>
          <a:p>
            <a:r>
              <a:rPr lang="en-US" dirty="0" smtClean="0"/>
              <a:t>Can be standard &amp; non-standard, time-critical, multi-epoch, monitoring.</a:t>
            </a:r>
          </a:p>
          <a:p>
            <a:r>
              <a:rPr lang="en-US" dirty="0" smtClean="0"/>
              <a:t>Target of Opportunity (</a:t>
            </a:r>
            <a:r>
              <a:rPr lang="en-US" dirty="0" err="1" smtClean="0"/>
              <a:t>ToO</a:t>
            </a:r>
            <a:r>
              <a:rPr lang="en-US" dirty="0" smtClean="0"/>
              <a:t>)</a:t>
            </a:r>
          </a:p>
          <a:p>
            <a:r>
              <a:rPr lang="en-US" dirty="0" smtClean="0"/>
              <a:t>Director’s Discretionary Time (DDT) Can be submitted any time; special policies</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sp>
        <p:nvSpPr>
          <p:cNvPr id="5" name="TextBox 4"/>
          <p:cNvSpPr txBox="1"/>
          <p:nvPr/>
        </p:nvSpPr>
        <p:spPr>
          <a:xfrm>
            <a:off x="1283608" y="273075"/>
            <a:ext cx="3714078" cy="584776"/>
          </a:xfrm>
          <a:prstGeom prst="rect">
            <a:avLst/>
          </a:prstGeom>
          <a:noFill/>
        </p:spPr>
        <p:txBody>
          <a:bodyPr wrap="none" rtlCol="0">
            <a:spAutoFit/>
          </a:bodyPr>
          <a:lstStyle/>
          <a:p>
            <a:r>
              <a:rPr lang="en-US" sz="3200" b="1" dirty="0" smtClean="0"/>
              <a:t>More proposal types</a:t>
            </a:r>
            <a:endParaRPr lang="en-US" sz="3200" b="1" dirty="0"/>
          </a:p>
        </p:txBody>
      </p:sp>
      <p:sp>
        <p:nvSpPr>
          <p:cNvPr id="6" name="TextBox 5"/>
          <p:cNvSpPr txBox="1"/>
          <p:nvPr/>
        </p:nvSpPr>
        <p:spPr>
          <a:xfrm>
            <a:off x="122925" y="1106001"/>
            <a:ext cx="9038690" cy="5632312"/>
          </a:xfrm>
          <a:prstGeom prst="rect">
            <a:avLst/>
          </a:prstGeom>
          <a:noFill/>
        </p:spPr>
        <p:txBody>
          <a:bodyPr wrap="none" rtlCol="0">
            <a:spAutoFit/>
          </a:bodyPr>
          <a:lstStyle/>
          <a:p>
            <a:pPr>
              <a:buFont typeface="Zapf Dingbats" charset="2"/>
              <a:buChar char="✔"/>
            </a:pPr>
            <a:r>
              <a:rPr lang="en-US" dirty="0" smtClean="0">
                <a:solidFill>
                  <a:srgbClr val="0000FF"/>
                </a:solidFill>
              </a:rPr>
              <a:t> Regular</a:t>
            </a:r>
            <a:r>
              <a:rPr lang="en-US" dirty="0" smtClean="0"/>
              <a:t>: Time &lt; 50 hrs (12-m), &lt; 150 hrs (ACA stand-alone). For observations</a:t>
            </a:r>
          </a:p>
          <a:p>
            <a:r>
              <a:rPr lang="en-US" dirty="0" smtClean="0"/>
              <a:t>    that can be fully specified by the regular deadline.</a:t>
            </a:r>
          </a:p>
          <a:p>
            <a:r>
              <a:rPr lang="en-US" dirty="0" smtClean="0"/>
              <a:t>    May include standard &amp; non-standard modes, but also time-critical, multiple-epoch </a:t>
            </a:r>
          </a:p>
          <a:p>
            <a:r>
              <a:rPr lang="en-US" dirty="0" smtClean="0"/>
              <a:t>    observations, and monitoring of a target over a fixed time interval.</a:t>
            </a:r>
          </a:p>
          <a:p>
            <a:r>
              <a:rPr lang="en-US" dirty="0" smtClean="0"/>
              <a:t>    </a:t>
            </a:r>
            <a:r>
              <a:rPr lang="en-US" dirty="0" smtClean="0">
                <a:solidFill>
                  <a:srgbClr val="FF0000"/>
                </a:solidFill>
              </a:rPr>
              <a:t>Users are encouraged to submit proposals asking &gt; 10 hrs</a:t>
            </a:r>
            <a:r>
              <a:rPr lang="en-US" dirty="0" smtClean="0"/>
              <a:t>.</a:t>
            </a:r>
          </a:p>
          <a:p>
            <a:endParaRPr lang="en-US" dirty="0" smtClean="0"/>
          </a:p>
          <a:p>
            <a:r>
              <a:rPr lang="en-US" dirty="0" smtClean="0">
                <a:solidFill>
                  <a:srgbClr val="0000FF"/>
                </a:solidFill>
                <a:latin typeface="Zapf Dingbats"/>
                <a:ea typeface="Zapf Dingbats"/>
                <a:cs typeface="Zapf Dingbats"/>
              </a:rPr>
              <a:t>✔ </a:t>
            </a:r>
            <a:r>
              <a:rPr lang="en-US" dirty="0" smtClean="0">
                <a:solidFill>
                  <a:srgbClr val="0000FF"/>
                </a:solidFill>
              </a:rPr>
              <a:t>Target of Opportunity (</a:t>
            </a:r>
            <a:r>
              <a:rPr lang="en-US" dirty="0" err="1" smtClean="0">
                <a:solidFill>
                  <a:srgbClr val="0000FF"/>
                </a:solidFill>
              </a:rPr>
              <a:t>ToO</a:t>
            </a:r>
            <a:r>
              <a:rPr lang="en-US" dirty="0" smtClean="0">
                <a:solidFill>
                  <a:srgbClr val="0000FF"/>
                </a:solidFill>
              </a:rPr>
              <a:t>): </a:t>
            </a:r>
            <a:r>
              <a:rPr lang="en-US" dirty="0" smtClean="0"/>
              <a:t>observations that can be anticipated but whose  </a:t>
            </a:r>
          </a:p>
          <a:p>
            <a:r>
              <a:rPr lang="en-US" dirty="0" smtClean="0"/>
              <a:t>    targets and time of observation is not known in advance. Needs </a:t>
            </a:r>
            <a:r>
              <a:rPr lang="en-US" dirty="0" err="1" smtClean="0"/>
              <a:t>trigger(s</a:t>
            </a:r>
            <a:r>
              <a:rPr lang="en-US" dirty="0" smtClean="0"/>
              <a:t>).</a:t>
            </a:r>
          </a:p>
          <a:p>
            <a:r>
              <a:rPr lang="en-US" dirty="0" smtClean="0"/>
              <a:t>    Submit at regular deadline. </a:t>
            </a:r>
          </a:p>
          <a:p>
            <a:endParaRPr lang="en-US" dirty="0" smtClean="0"/>
          </a:p>
          <a:p>
            <a:r>
              <a:rPr lang="en-US" dirty="0" smtClean="0">
                <a:solidFill>
                  <a:srgbClr val="0000FF"/>
                </a:solidFill>
                <a:latin typeface="Zapf Dingbats"/>
                <a:ea typeface="Zapf Dingbats"/>
                <a:cs typeface="Zapf Dingbats"/>
              </a:rPr>
              <a:t>✔</a:t>
            </a:r>
            <a:r>
              <a:rPr lang="en-US" dirty="0" smtClean="0">
                <a:solidFill>
                  <a:srgbClr val="0000FF"/>
                </a:solidFill>
              </a:rPr>
              <a:t> Director Discretionary Time (DDT) </a:t>
            </a:r>
            <a:r>
              <a:rPr lang="en-US" dirty="0" smtClean="0"/>
              <a:t>proposals may be submitted at any time during </a:t>
            </a:r>
          </a:p>
          <a:p>
            <a:r>
              <a:rPr lang="en-US" dirty="0" smtClean="0"/>
              <a:t>    Cycle 5.</a:t>
            </a:r>
          </a:p>
          <a:p>
            <a:r>
              <a:rPr lang="en-US" dirty="0" smtClean="0"/>
              <a:t>              </a:t>
            </a:r>
            <a:r>
              <a:rPr lang="en-US" dirty="0" err="1" smtClean="0">
                <a:latin typeface="Wingdings"/>
                <a:ea typeface="Wingdings"/>
                <a:cs typeface="Wingdings"/>
              </a:rPr>
              <a:t></a:t>
            </a:r>
            <a:r>
              <a:rPr lang="en-US" dirty="0" smtClean="0"/>
              <a:t> Proposals requiring the immediate (within 3 weeks of approval) observation of an </a:t>
            </a:r>
          </a:p>
          <a:p>
            <a:r>
              <a:rPr lang="en-US" dirty="0" smtClean="0"/>
              <a:t>                  unexpected astronomical event; </a:t>
            </a:r>
          </a:p>
          <a:p>
            <a:r>
              <a:rPr lang="en-US" dirty="0" smtClean="0"/>
              <a:t>              </a:t>
            </a:r>
            <a:r>
              <a:rPr lang="en-US" dirty="0" err="1" smtClean="0">
                <a:latin typeface="Wingdings"/>
                <a:ea typeface="Wingdings"/>
                <a:cs typeface="Wingdings"/>
              </a:rPr>
              <a:t></a:t>
            </a:r>
            <a:r>
              <a:rPr lang="en-US" dirty="0" smtClean="0"/>
              <a:t> Proposals requesting observations on a highly competitive scientific topic, motivated</a:t>
            </a:r>
          </a:p>
          <a:p>
            <a:r>
              <a:rPr lang="en-US" dirty="0" smtClean="0"/>
              <a:t>                  by developments after deadline;</a:t>
            </a:r>
          </a:p>
          <a:p>
            <a:r>
              <a:rPr lang="en-US" dirty="0" smtClean="0"/>
              <a:t>              </a:t>
            </a:r>
            <a:r>
              <a:rPr lang="en-US" dirty="0" err="1" smtClean="0">
                <a:latin typeface="Wingdings"/>
                <a:ea typeface="Wingdings"/>
                <a:cs typeface="Wingdings"/>
              </a:rPr>
              <a:t></a:t>
            </a:r>
            <a:r>
              <a:rPr lang="en-US" dirty="0" smtClean="0"/>
              <a:t> Follow-up observations of a program recently conducted with ALMA or any</a:t>
            </a:r>
          </a:p>
          <a:p>
            <a:r>
              <a:rPr lang="en-US" dirty="0" smtClean="0"/>
              <a:t>                  other observing facility, where a quick implementation is expected to provide </a:t>
            </a:r>
          </a:p>
          <a:p>
            <a:r>
              <a:rPr lang="en-US" dirty="0" smtClean="0"/>
              <a:t>                  breakthrough results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 name="TextBox 2"/>
          <p:cNvSpPr txBox="1"/>
          <p:nvPr/>
        </p:nvSpPr>
        <p:spPr>
          <a:xfrm>
            <a:off x="789528" y="493890"/>
            <a:ext cx="7664879" cy="584776"/>
          </a:xfrm>
          <a:prstGeom prst="rect">
            <a:avLst/>
          </a:prstGeom>
          <a:noFill/>
        </p:spPr>
        <p:txBody>
          <a:bodyPr wrap="none" rtlCol="0">
            <a:spAutoFit/>
          </a:bodyPr>
          <a:lstStyle/>
          <a:p>
            <a:r>
              <a:rPr lang="en-US" sz="3200" b="1" dirty="0" smtClean="0"/>
              <a:t>Standard vs. non-standard observing modes</a:t>
            </a:r>
            <a:endParaRPr lang="en-US" sz="3200" b="1" dirty="0"/>
          </a:p>
        </p:txBody>
      </p:sp>
      <p:sp>
        <p:nvSpPr>
          <p:cNvPr id="4" name="TextBox 3"/>
          <p:cNvSpPr txBox="1"/>
          <p:nvPr/>
        </p:nvSpPr>
        <p:spPr>
          <a:xfrm>
            <a:off x="762000" y="1411115"/>
            <a:ext cx="7683000" cy="4801315"/>
          </a:xfrm>
          <a:prstGeom prst="rect">
            <a:avLst/>
          </a:prstGeom>
          <a:noFill/>
        </p:spPr>
        <p:txBody>
          <a:bodyPr wrap="none" rtlCol="0">
            <a:spAutoFit/>
          </a:bodyPr>
          <a:lstStyle/>
          <a:p>
            <a:r>
              <a:rPr lang="en-US" dirty="0" smtClean="0"/>
              <a:t>Standard modes: well-characterized and observations can be </a:t>
            </a:r>
            <a:r>
              <a:rPr lang="en-US" dirty="0" smtClean="0">
                <a:solidFill>
                  <a:srgbClr val="FF0000"/>
                </a:solidFill>
              </a:rPr>
              <a:t>calibrated with the </a:t>
            </a:r>
          </a:p>
          <a:p>
            <a:r>
              <a:rPr lang="en-US" dirty="0" smtClean="0">
                <a:solidFill>
                  <a:srgbClr val="FF0000"/>
                </a:solidFill>
              </a:rPr>
              <a:t>                              ALMA data reduction pipeline</a:t>
            </a:r>
          </a:p>
          <a:p>
            <a:endParaRPr lang="en-US" dirty="0" smtClean="0"/>
          </a:p>
          <a:p>
            <a:r>
              <a:rPr lang="en-US" dirty="0" smtClean="0"/>
              <a:t>Non-standard modes: </a:t>
            </a:r>
            <a:r>
              <a:rPr lang="en-US" dirty="0" smtClean="0">
                <a:solidFill>
                  <a:srgbClr val="FF0000"/>
                </a:solidFill>
              </a:rPr>
              <a:t>require manual calibration </a:t>
            </a:r>
            <a:r>
              <a:rPr lang="en-US" dirty="0" smtClean="0"/>
              <a:t>by ALMA staff</a:t>
            </a:r>
          </a:p>
          <a:p>
            <a:r>
              <a:rPr lang="en-US" dirty="0" smtClean="0"/>
              <a:t>     </a:t>
            </a:r>
            <a:r>
              <a:rPr lang="en-US" sz="1400" dirty="0" smtClean="0"/>
              <a:t>(and remember: non-standard only get up to 20% of total available time)</a:t>
            </a:r>
          </a:p>
          <a:p>
            <a:endParaRPr lang="en-US" dirty="0" smtClean="0"/>
          </a:p>
          <a:p>
            <a:r>
              <a:rPr lang="en-US" b="1" dirty="0" smtClean="0">
                <a:solidFill>
                  <a:srgbClr val="0000FF"/>
                </a:solidFill>
              </a:rPr>
              <a:t>Cycle 5 non-standard observing modes include:</a:t>
            </a:r>
          </a:p>
          <a:p>
            <a:endParaRPr lang="en-US" dirty="0" smtClean="0"/>
          </a:p>
          <a:p>
            <a:pPr>
              <a:buFont typeface="Wingdings" charset="2"/>
              <a:buChar char=""/>
            </a:pPr>
            <a:r>
              <a:rPr lang="en-US" dirty="0" smtClean="0"/>
              <a:t> Observations in bands 8, 9 ,10</a:t>
            </a:r>
          </a:p>
          <a:p>
            <a:pPr>
              <a:buFont typeface="Wingdings" charset="2"/>
              <a:buChar char=""/>
            </a:pPr>
            <a:r>
              <a:rPr lang="en-US" dirty="0" smtClean="0"/>
              <a:t> Observations in band 7 with baselines &gt; 5km</a:t>
            </a:r>
          </a:p>
          <a:p>
            <a:pPr>
              <a:buFont typeface="Wingdings" charset="2"/>
              <a:buChar char=""/>
            </a:pPr>
            <a:r>
              <a:rPr lang="en-US" dirty="0" smtClean="0"/>
              <a:t> All full polarization observations</a:t>
            </a:r>
          </a:p>
          <a:p>
            <a:pPr>
              <a:buFont typeface="Wingdings" charset="2"/>
              <a:buChar char=""/>
            </a:pPr>
            <a:r>
              <a:rPr lang="en-US" dirty="0" smtClean="0"/>
              <a:t> Spectral scans</a:t>
            </a:r>
          </a:p>
          <a:p>
            <a:pPr>
              <a:buFont typeface="Wingdings" charset="2"/>
              <a:buChar char=""/>
            </a:pPr>
            <a:r>
              <a:rPr lang="en-US" dirty="0" smtClean="0"/>
              <a:t> Solar observations</a:t>
            </a:r>
          </a:p>
          <a:p>
            <a:pPr>
              <a:buFont typeface="Wingdings" charset="2"/>
              <a:buChar char=""/>
            </a:pPr>
            <a:r>
              <a:rPr lang="en-US" dirty="0" smtClean="0"/>
              <a:t> VLBI observations</a:t>
            </a:r>
          </a:p>
          <a:p>
            <a:pPr>
              <a:buFont typeface="Wingdings" charset="2"/>
              <a:buChar char=""/>
            </a:pPr>
            <a:r>
              <a:rPr lang="en-US" dirty="0" smtClean="0"/>
              <a:t> Non-standard (= user-defined) calibrations</a:t>
            </a:r>
          </a:p>
          <a:p>
            <a:pPr>
              <a:buFont typeface="Wingdings" charset="2"/>
              <a:buChar char=""/>
            </a:pPr>
            <a:r>
              <a:rPr lang="en-US" dirty="0" smtClean="0"/>
              <a:t> Bandwidth-switching projects</a:t>
            </a:r>
          </a:p>
          <a:p>
            <a:pPr>
              <a:buFont typeface="Wingdings" charset="2"/>
              <a:buChar char=""/>
            </a:pPr>
            <a:r>
              <a:rPr lang="en-US" dirty="0" smtClean="0"/>
              <a:t> </a:t>
            </a:r>
            <a:r>
              <a:rPr lang="en-US" dirty="0" err="1" smtClean="0"/>
              <a:t>Astrometric</a:t>
            </a:r>
            <a:r>
              <a:rPr lang="en-US" dirty="0" smtClean="0"/>
              <a:t> observations</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789528" y="97895"/>
            <a:ext cx="4868640" cy="584776"/>
          </a:xfrm>
          <a:prstGeom prst="rect">
            <a:avLst/>
          </a:prstGeom>
          <a:noFill/>
        </p:spPr>
        <p:txBody>
          <a:bodyPr wrap="none" rtlCol="0">
            <a:spAutoFit/>
          </a:bodyPr>
          <a:lstStyle/>
          <a:p>
            <a:r>
              <a:rPr lang="en-US" sz="3200" b="1" dirty="0" smtClean="0">
                <a:solidFill>
                  <a:srgbClr val="0000FF"/>
                </a:solidFill>
              </a:rPr>
              <a:t>Duplication</a:t>
            </a:r>
            <a:r>
              <a:rPr lang="en-US" sz="3200" b="1" dirty="0" smtClean="0"/>
              <a:t> &amp; resubmission </a:t>
            </a:r>
            <a:endParaRPr lang="en-US" sz="3200" b="1" dirty="0"/>
          </a:p>
        </p:txBody>
      </p:sp>
      <p:sp>
        <p:nvSpPr>
          <p:cNvPr id="6" name="TextBox 5"/>
          <p:cNvSpPr txBox="1"/>
          <p:nvPr/>
        </p:nvSpPr>
        <p:spPr>
          <a:xfrm>
            <a:off x="188708" y="688930"/>
            <a:ext cx="8994770" cy="6186310"/>
          </a:xfrm>
          <a:prstGeom prst="rect">
            <a:avLst/>
          </a:prstGeom>
          <a:noFill/>
        </p:spPr>
        <p:txBody>
          <a:bodyPr wrap="square" rtlCol="0">
            <a:spAutoFit/>
          </a:bodyPr>
          <a:lstStyle/>
          <a:p>
            <a:r>
              <a:rPr lang="en-US" dirty="0" smtClean="0">
                <a:solidFill>
                  <a:srgbClr val="0000FF"/>
                </a:solidFill>
              </a:rPr>
              <a:t>Observation is considered duplication if </a:t>
            </a:r>
            <a:r>
              <a:rPr lang="en-US" i="1" dirty="0" smtClean="0">
                <a:solidFill>
                  <a:srgbClr val="0000FF"/>
                </a:solidFill>
              </a:rPr>
              <a:t>all</a:t>
            </a:r>
            <a:r>
              <a:rPr lang="en-US" dirty="0" smtClean="0">
                <a:solidFill>
                  <a:srgbClr val="0000FF"/>
                </a:solidFill>
              </a:rPr>
              <a:t> of the following conditions apply:</a:t>
            </a:r>
          </a:p>
          <a:p>
            <a:endParaRPr lang="en-US" dirty="0" smtClean="0"/>
          </a:p>
          <a:p>
            <a:r>
              <a:rPr lang="en-US" b="1" u="sng" dirty="0" smtClean="0"/>
              <a:t>Target field location</a:t>
            </a:r>
          </a:p>
          <a:p>
            <a:r>
              <a:rPr lang="en-US" dirty="0" smtClean="0"/>
              <a:t>Single field: if within the HPBW of the other observation</a:t>
            </a:r>
          </a:p>
          <a:p>
            <a:r>
              <a:rPr lang="en-US" dirty="0" smtClean="0"/>
              <a:t>Mosaic: if &gt;50% of </a:t>
            </a:r>
            <a:r>
              <a:rPr lang="en-US" dirty="0" err="1" smtClean="0"/>
              <a:t>pointings</a:t>
            </a:r>
            <a:r>
              <a:rPr lang="en-US" dirty="0" smtClean="0"/>
              <a:t> are within HPBW area covered by the other observations.</a:t>
            </a:r>
          </a:p>
          <a:p>
            <a:endParaRPr lang="en-US" dirty="0" smtClean="0"/>
          </a:p>
          <a:p>
            <a:r>
              <a:rPr lang="en-US" b="1" u="sng" dirty="0" smtClean="0"/>
              <a:t>Angular resolution</a:t>
            </a:r>
            <a:endParaRPr lang="en-US" dirty="0" smtClean="0"/>
          </a:p>
          <a:p>
            <a:r>
              <a:rPr lang="en-US" dirty="0" smtClean="0"/>
              <a:t>If differs by factor ≤ 2 from that of the other observation.</a:t>
            </a:r>
          </a:p>
          <a:p>
            <a:endParaRPr lang="en-US" dirty="0" smtClean="0"/>
          </a:p>
          <a:p>
            <a:r>
              <a:rPr lang="en-US" b="1" u="sng" dirty="0" smtClean="0"/>
              <a:t>Spectral windows</a:t>
            </a:r>
          </a:p>
          <a:p>
            <a:r>
              <a:rPr lang="en-US" dirty="0" smtClean="0"/>
              <a:t>Continuum(*): requested </a:t>
            </a:r>
            <a:r>
              <a:rPr lang="en-US" dirty="0" err="1" smtClean="0"/>
              <a:t>rms</a:t>
            </a:r>
            <a:r>
              <a:rPr lang="en-US" dirty="0" smtClean="0"/>
              <a:t> for aggregate </a:t>
            </a:r>
            <a:r>
              <a:rPr lang="en-US" dirty="0" err="1" smtClean="0"/>
              <a:t>bw</a:t>
            </a:r>
            <a:r>
              <a:rPr lang="en-US" dirty="0" smtClean="0"/>
              <a:t> is better by factor of ≤ 2 from that of the other</a:t>
            </a:r>
          </a:p>
          <a:p>
            <a:r>
              <a:rPr lang="en-US" dirty="0" smtClean="0"/>
              <a:t>    observation and the requested frequency is within a factor of 1.3</a:t>
            </a:r>
          </a:p>
          <a:p>
            <a:r>
              <a:rPr lang="en-US" dirty="0" smtClean="0"/>
              <a:t>OR</a:t>
            </a:r>
          </a:p>
          <a:p>
            <a:r>
              <a:rPr lang="en-US" dirty="0" smtClean="0"/>
              <a:t>Spectral line: if the central frequency in any requested </a:t>
            </a:r>
            <a:r>
              <a:rPr lang="en-US" dirty="0" err="1" smtClean="0"/>
              <a:t>correlator</a:t>
            </a:r>
            <a:r>
              <a:rPr lang="en-US" dirty="0" smtClean="0"/>
              <a:t> window observed in FDM</a:t>
            </a:r>
          </a:p>
          <a:p>
            <a:r>
              <a:rPr lang="en-US" dirty="0" smtClean="0"/>
              <a:t>     is encompassed by the other observation observed in FDM mode and the sensitivity</a:t>
            </a:r>
          </a:p>
          <a:p>
            <a:r>
              <a:rPr lang="en-US" dirty="0" smtClean="0"/>
              <a:t>     per channel, after smoothing to the same spectral resolution, is better by a factor of ≤ 2</a:t>
            </a:r>
          </a:p>
          <a:p>
            <a:endParaRPr lang="en-US" dirty="0" smtClean="0"/>
          </a:p>
          <a:p>
            <a:r>
              <a:rPr lang="en-US" dirty="0" smtClean="0"/>
              <a:t>* </a:t>
            </a:r>
            <a:r>
              <a:rPr lang="en-US" sz="1600" dirty="0" smtClean="0"/>
              <a:t>Continuum: proposed </a:t>
            </a:r>
            <a:r>
              <a:rPr lang="en-US" sz="1600" dirty="0" err="1" smtClean="0"/>
              <a:t>correlator</a:t>
            </a:r>
            <a:r>
              <a:rPr lang="en-US" sz="1600" dirty="0" smtClean="0"/>
              <a:t> setup must contain 2 or more windows with </a:t>
            </a:r>
            <a:r>
              <a:rPr lang="en-US" sz="1600" dirty="0" err="1" smtClean="0"/>
              <a:t>bw</a:t>
            </a:r>
            <a:r>
              <a:rPr lang="en-US" sz="1600" dirty="0" smtClean="0"/>
              <a:t> &gt; 1.8 GHz</a:t>
            </a:r>
          </a:p>
          <a:p>
            <a:endParaRPr lang="en-US" dirty="0" smtClean="0"/>
          </a:p>
          <a:p>
            <a:r>
              <a:rPr lang="en-US" b="1" dirty="0" smtClean="0">
                <a:solidFill>
                  <a:srgbClr val="008000"/>
                </a:solidFill>
              </a:rPr>
              <a:t>P</a:t>
            </a:r>
            <a:r>
              <a:rPr lang="en-US" b="1" cap="all" dirty="0" smtClean="0">
                <a:solidFill>
                  <a:srgbClr val="008000"/>
                </a:solidFill>
              </a:rPr>
              <a:t>i</a:t>
            </a:r>
            <a:r>
              <a:rPr lang="en-US" b="1" dirty="0" smtClean="0">
                <a:solidFill>
                  <a:srgbClr val="008000"/>
                </a:solidFill>
              </a:rPr>
              <a:t>’s </a:t>
            </a:r>
            <a:r>
              <a:rPr lang="en-US" b="1" cap="all" dirty="0" smtClean="0">
                <a:solidFill>
                  <a:srgbClr val="008000"/>
                </a:solidFill>
              </a:rPr>
              <a:t>must check archive + list of accepted proposals Cycle4:</a:t>
            </a:r>
          </a:p>
          <a:p>
            <a:r>
              <a:rPr lang="en-US" dirty="0" err="1" smtClean="0"/>
              <a:t>https://almascience.eso.org/proposing/call-for-proposals/duplications</a:t>
            </a:r>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ARC-it-logo.png"/>
          <p:cNvPicPr>
            <a:picLocks noChangeAspect="1"/>
          </p:cNvPicPr>
          <p:nvPr/>
        </p:nvPicPr>
        <p:blipFill>
          <a:blip r:embed="rId2"/>
          <a:stretch>
            <a:fillRect/>
          </a:stretch>
        </p:blipFill>
        <p:spPr>
          <a:xfrm>
            <a:off x="57858" y="42334"/>
            <a:ext cx="4089400" cy="1270000"/>
          </a:xfrm>
          <a:prstGeom prst="rect">
            <a:avLst/>
          </a:prstGeom>
        </p:spPr>
      </p:pic>
      <p:sp>
        <p:nvSpPr>
          <p:cNvPr id="3" name="TextBox 2"/>
          <p:cNvSpPr txBox="1"/>
          <p:nvPr/>
        </p:nvSpPr>
        <p:spPr>
          <a:xfrm>
            <a:off x="1185342" y="2286002"/>
            <a:ext cx="6857166" cy="584776"/>
          </a:xfrm>
          <a:prstGeom prst="rect">
            <a:avLst/>
          </a:prstGeom>
          <a:noFill/>
        </p:spPr>
        <p:txBody>
          <a:bodyPr wrap="none" rtlCol="0">
            <a:spAutoFit/>
          </a:bodyPr>
          <a:lstStyle/>
          <a:p>
            <a:r>
              <a:rPr lang="en-US" sz="3200" b="1" dirty="0" smtClean="0"/>
              <a:t>ALMA Early Science Cycle 5 Capabilities</a:t>
            </a:r>
            <a:endParaRPr lang="en-US" sz="3200" b="1" dirty="0"/>
          </a:p>
        </p:txBody>
      </p:sp>
      <p:pic>
        <p:nvPicPr>
          <p:cNvPr id="6" name="Picture 5" descr="alma-moon-MW.jpg"/>
          <p:cNvPicPr>
            <a:picLocks noChangeAspect="1"/>
          </p:cNvPicPr>
          <p:nvPr/>
        </p:nvPicPr>
        <p:blipFill>
          <a:blip r:embed="rId3"/>
          <a:stretch>
            <a:fillRect/>
          </a:stretch>
        </p:blipFill>
        <p:spPr>
          <a:xfrm>
            <a:off x="0" y="3682998"/>
            <a:ext cx="9144000" cy="2564892"/>
          </a:xfrm>
          <a:prstGeom prst="rect">
            <a:avLst/>
          </a:prstGeom>
        </p:spPr>
      </p:pic>
      <p:sp>
        <p:nvSpPr>
          <p:cNvPr id="7" name="TextBox 6"/>
          <p:cNvSpPr txBox="1"/>
          <p:nvPr/>
        </p:nvSpPr>
        <p:spPr>
          <a:xfrm>
            <a:off x="1185342" y="3062113"/>
            <a:ext cx="4635066" cy="369332"/>
          </a:xfrm>
          <a:prstGeom prst="rect">
            <a:avLst/>
          </a:prstGeom>
          <a:noFill/>
        </p:spPr>
        <p:txBody>
          <a:bodyPr wrap="none" rtlCol="0">
            <a:spAutoFit/>
          </a:bodyPr>
          <a:lstStyle/>
          <a:p>
            <a:r>
              <a:rPr lang="en-US" dirty="0" smtClean="0"/>
              <a:t>Jan Brand – ALMA Regional Centre, Italian node</a:t>
            </a:r>
            <a:endParaRPr lang="en-US" dirty="0"/>
          </a:p>
        </p:txBody>
      </p:sp>
      <p:pic>
        <p:nvPicPr>
          <p:cNvPr id="8" name="Picture 7" descr="ARC-It-logo.tiff"/>
          <p:cNvPicPr>
            <a:picLocks noChangeAspect="1"/>
          </p:cNvPicPr>
          <p:nvPr/>
        </p:nvPicPr>
        <p:blipFill>
          <a:blip r:embed="rId4"/>
          <a:stretch>
            <a:fillRect/>
          </a:stretch>
        </p:blipFill>
        <p:spPr>
          <a:xfrm>
            <a:off x="6858001" y="76913"/>
            <a:ext cx="2193568" cy="1365419"/>
          </a:xfrm>
          <a:prstGeom prst="rect">
            <a:avLst/>
          </a:prstGeom>
        </p:spPr>
      </p:pic>
      <p:sp>
        <p:nvSpPr>
          <p:cNvPr id="9" name="Footer Placeholder 8"/>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sp>
        <p:nvSpPr>
          <p:cNvPr id="3" name="TextBox 2"/>
          <p:cNvSpPr txBox="1"/>
          <p:nvPr/>
        </p:nvSpPr>
        <p:spPr>
          <a:xfrm>
            <a:off x="789528" y="97895"/>
            <a:ext cx="4868640" cy="584776"/>
          </a:xfrm>
          <a:prstGeom prst="rect">
            <a:avLst/>
          </a:prstGeom>
          <a:noFill/>
        </p:spPr>
        <p:txBody>
          <a:bodyPr wrap="none" rtlCol="0">
            <a:spAutoFit/>
          </a:bodyPr>
          <a:lstStyle/>
          <a:p>
            <a:r>
              <a:rPr lang="en-US" sz="3200" b="1" dirty="0" smtClean="0"/>
              <a:t>Duplication &amp; </a:t>
            </a:r>
            <a:r>
              <a:rPr lang="en-US" sz="3200" b="1" dirty="0" smtClean="0">
                <a:solidFill>
                  <a:srgbClr val="0000FF"/>
                </a:solidFill>
              </a:rPr>
              <a:t>resubmission</a:t>
            </a:r>
            <a:r>
              <a:rPr lang="en-US" sz="3200" b="1" dirty="0" smtClean="0"/>
              <a:t> </a:t>
            </a:r>
            <a:endParaRPr lang="en-US" sz="3200" b="1" dirty="0"/>
          </a:p>
        </p:txBody>
      </p:sp>
      <p:sp>
        <p:nvSpPr>
          <p:cNvPr id="5" name="TextBox 4"/>
          <p:cNvSpPr txBox="1"/>
          <p:nvPr/>
        </p:nvSpPr>
        <p:spPr>
          <a:xfrm>
            <a:off x="202363" y="3097031"/>
            <a:ext cx="8733568" cy="3139321"/>
          </a:xfrm>
          <a:prstGeom prst="rect">
            <a:avLst/>
          </a:prstGeom>
          <a:noFill/>
        </p:spPr>
        <p:txBody>
          <a:bodyPr wrap="none" rtlCol="0">
            <a:spAutoFit/>
          </a:bodyPr>
          <a:lstStyle/>
          <a:p>
            <a:r>
              <a:rPr lang="en-US" dirty="0" smtClean="0">
                <a:solidFill>
                  <a:srgbClr val="FF0000"/>
                </a:solidFill>
              </a:rPr>
              <a:t>Detailed version:</a:t>
            </a:r>
            <a:r>
              <a:rPr lang="en-US" dirty="0" smtClean="0">
                <a:solidFill>
                  <a:srgbClr val="FF0000"/>
                </a:solidFill>
              </a:rPr>
              <a:t> </a:t>
            </a:r>
          </a:p>
          <a:p>
            <a:r>
              <a:rPr lang="en-US" dirty="0" smtClean="0"/>
              <a:t>When submitting a proposal to observe some or all </a:t>
            </a:r>
            <a:r>
              <a:rPr lang="en-US" dirty="0" err="1" smtClean="0"/>
              <a:t>SGs</a:t>
            </a:r>
            <a:r>
              <a:rPr lang="en-US" dirty="0" smtClean="0"/>
              <a:t> of a currently active but unfinished</a:t>
            </a:r>
          </a:p>
          <a:p>
            <a:r>
              <a:rPr lang="en-US" dirty="0" smtClean="0"/>
              <a:t>proposal, ALMA will identify the relevant </a:t>
            </a:r>
            <a:r>
              <a:rPr lang="en-US" dirty="0" err="1" smtClean="0"/>
              <a:t>SGs</a:t>
            </a:r>
            <a:r>
              <a:rPr lang="en-US" dirty="0" smtClean="0"/>
              <a:t> as </a:t>
            </a:r>
            <a:r>
              <a:rPr lang="en-US" i="1" dirty="0" smtClean="0"/>
              <a:t>resubmissions </a:t>
            </a:r>
            <a:r>
              <a:rPr lang="en-US" dirty="0" smtClean="0"/>
              <a:t>if it constitutes a duplication</a:t>
            </a:r>
          </a:p>
          <a:p>
            <a:r>
              <a:rPr lang="en-US" dirty="0" smtClean="0"/>
              <a:t>of an active SG following the rules outlined in the previous slide AND the PI of the </a:t>
            </a:r>
          </a:p>
          <a:p>
            <a:r>
              <a:rPr lang="en-US" dirty="0" smtClean="0"/>
              <a:t>relevant Cycle 4 project is listed as PI, co-PI or co-I of the corresponding Cycle 5 proposal</a:t>
            </a:r>
          </a:p>
          <a:p>
            <a:r>
              <a:rPr lang="en-US" dirty="0" smtClean="0"/>
              <a:t>or the Cycle 5 PI is listed as an investigator on the Cycle 4 proposal.</a:t>
            </a:r>
          </a:p>
          <a:p>
            <a:endParaRPr lang="en-US" dirty="0" smtClean="0"/>
          </a:p>
          <a:p>
            <a:r>
              <a:rPr lang="en-US" dirty="0" smtClean="0"/>
              <a:t>(if observations successfully completed in Cycle 4, relevant portions Cycle 5 proposal will</a:t>
            </a:r>
          </a:p>
          <a:p>
            <a:r>
              <a:rPr lang="en-US" dirty="0" smtClean="0"/>
              <a:t>be cancelled. </a:t>
            </a:r>
            <a:r>
              <a:rPr lang="en-US" dirty="0" err="1" smtClean="0"/>
              <a:t>Obs’s</a:t>
            </a:r>
            <a:r>
              <a:rPr lang="en-US" dirty="0" smtClean="0"/>
              <a:t> started in prev. cycle and accepted in Cycle 5 will be </a:t>
            </a:r>
            <a:r>
              <a:rPr lang="en-US" i="1" dirty="0" smtClean="0"/>
              <a:t>observed with </a:t>
            </a:r>
          </a:p>
          <a:p>
            <a:r>
              <a:rPr lang="en-US" i="1" dirty="0" smtClean="0"/>
              <a:t>same setup</a:t>
            </a:r>
            <a:r>
              <a:rPr lang="en-US" dirty="0" smtClean="0"/>
              <a:t> as in </a:t>
            </a:r>
            <a:r>
              <a:rPr lang="en-US" dirty="0" err="1" smtClean="0"/>
              <a:t>prev</a:t>
            </a:r>
            <a:r>
              <a:rPr lang="en-US" dirty="0" smtClean="0"/>
              <a:t> cycle, even though it has “slightly changed” in current cycle.)</a:t>
            </a:r>
          </a:p>
          <a:p>
            <a:endParaRPr lang="en-US" dirty="0"/>
          </a:p>
        </p:txBody>
      </p:sp>
      <p:sp>
        <p:nvSpPr>
          <p:cNvPr id="6" name="TextBox 5"/>
          <p:cNvSpPr txBox="1"/>
          <p:nvPr/>
        </p:nvSpPr>
        <p:spPr>
          <a:xfrm>
            <a:off x="245802" y="1065055"/>
            <a:ext cx="8026093" cy="1200329"/>
          </a:xfrm>
          <a:prstGeom prst="rect">
            <a:avLst/>
          </a:prstGeom>
          <a:noFill/>
        </p:spPr>
        <p:txBody>
          <a:bodyPr wrap="none" rtlCol="0">
            <a:spAutoFit/>
          </a:bodyPr>
          <a:lstStyle/>
          <a:p>
            <a:r>
              <a:rPr lang="en-US" dirty="0" smtClean="0">
                <a:solidFill>
                  <a:srgbClr val="FF0000"/>
                </a:solidFill>
              </a:rPr>
              <a:t>Short version:</a:t>
            </a:r>
          </a:p>
          <a:p>
            <a:r>
              <a:rPr lang="en-US" dirty="0" smtClean="0"/>
              <a:t>New proposal to observe </a:t>
            </a:r>
            <a:r>
              <a:rPr lang="en-US" dirty="0" err="1" smtClean="0"/>
              <a:t>SGs</a:t>
            </a:r>
            <a:r>
              <a:rPr lang="en-US" dirty="0" smtClean="0"/>
              <a:t> from active program.</a:t>
            </a:r>
          </a:p>
          <a:p>
            <a:r>
              <a:rPr lang="en-US" dirty="0" smtClean="0"/>
              <a:t>Is considered </a:t>
            </a:r>
            <a:r>
              <a:rPr lang="en-US" i="1" dirty="0" smtClean="0">
                <a:solidFill>
                  <a:srgbClr val="0000FF"/>
                </a:solidFill>
              </a:rPr>
              <a:t>resubmission</a:t>
            </a:r>
            <a:r>
              <a:rPr lang="en-US" dirty="0" smtClean="0"/>
              <a:t> if </a:t>
            </a:r>
            <a:r>
              <a:rPr lang="en-US" dirty="0" err="1" smtClean="0"/>
              <a:t>SGs</a:t>
            </a:r>
            <a:r>
              <a:rPr lang="en-US" dirty="0" smtClean="0"/>
              <a:t> are duplications (=not different enough; details on </a:t>
            </a:r>
          </a:p>
          <a:p>
            <a:r>
              <a:rPr lang="en-US" dirty="0" smtClean="0"/>
              <a:t>previous slide) AND PI of either proposal appears as investigator on the other one.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sp>
        <p:nvSpPr>
          <p:cNvPr id="5" name="TextBox 4"/>
          <p:cNvSpPr txBox="1"/>
          <p:nvPr/>
        </p:nvSpPr>
        <p:spPr>
          <a:xfrm>
            <a:off x="122895" y="1201609"/>
            <a:ext cx="8908959" cy="5632312"/>
          </a:xfrm>
          <a:prstGeom prst="rect">
            <a:avLst/>
          </a:prstGeom>
          <a:noFill/>
        </p:spPr>
        <p:txBody>
          <a:bodyPr wrap="none" rtlCol="0" anchor="t">
            <a:spAutoFit/>
          </a:bodyPr>
          <a:lstStyle/>
          <a:p>
            <a:r>
              <a:rPr lang="en-US" b="1" dirty="0" err="1" smtClean="0">
                <a:solidFill>
                  <a:srgbClr val="FF0000"/>
                </a:solidFill>
              </a:rPr>
              <a:t>Essencials</a:t>
            </a:r>
            <a:r>
              <a:rPr lang="en-US" b="1" dirty="0" smtClean="0">
                <a:solidFill>
                  <a:srgbClr val="FF0000"/>
                </a:solidFill>
              </a:rPr>
              <a:t>:</a:t>
            </a:r>
          </a:p>
          <a:p>
            <a:r>
              <a:rPr lang="en-US" dirty="0" smtClean="0"/>
              <a:t>In Cycle 5, PIs will be allowed to </a:t>
            </a:r>
            <a:r>
              <a:rPr lang="en-US" dirty="0" smtClean="0">
                <a:solidFill>
                  <a:srgbClr val="FF0000"/>
                </a:solidFill>
              </a:rPr>
              <a:t>enter a range of angular resolutions for a given SG </a:t>
            </a:r>
            <a:r>
              <a:rPr lang="en-US" dirty="0" smtClean="0"/>
              <a:t>in the OT. </a:t>
            </a:r>
          </a:p>
          <a:p>
            <a:r>
              <a:rPr lang="en-US" dirty="0" smtClean="0"/>
              <a:t>The range should be justified in the proposal and be scientifically meaningful.</a:t>
            </a:r>
          </a:p>
          <a:p>
            <a:r>
              <a:rPr lang="en-US" dirty="0" smtClean="0">
                <a:solidFill>
                  <a:srgbClr val="FF0000"/>
                </a:solidFill>
              </a:rPr>
              <a:t>Implication:</a:t>
            </a:r>
            <a:r>
              <a:rPr lang="en-US" dirty="0" smtClean="0"/>
              <a:t> </a:t>
            </a:r>
            <a:r>
              <a:rPr lang="en-US" dirty="0" err="1" smtClean="0"/>
              <a:t>SGs</a:t>
            </a:r>
            <a:r>
              <a:rPr lang="en-US" dirty="0" smtClean="0"/>
              <a:t> can be observed in more configurations hence more chance of being done.</a:t>
            </a:r>
          </a:p>
          <a:p>
            <a:endParaRPr lang="en-US" dirty="0" smtClean="0"/>
          </a:p>
          <a:p>
            <a:r>
              <a:rPr lang="en-US" b="1" dirty="0" smtClean="0">
                <a:solidFill>
                  <a:srgbClr val="FF0000"/>
                </a:solidFill>
              </a:rPr>
              <a:t>Details:</a:t>
            </a:r>
            <a:r>
              <a:rPr lang="en-US" b="1" dirty="0" smtClean="0"/>
              <a:t> </a:t>
            </a:r>
          </a:p>
          <a:p>
            <a:r>
              <a:rPr lang="en-US" dirty="0" smtClean="0">
                <a:solidFill>
                  <a:srgbClr val="000000"/>
                </a:solidFill>
              </a:rPr>
              <a:t>In practice, if the PIs enter their sensitivity request in flux density units (e.g. </a:t>
            </a:r>
            <a:r>
              <a:rPr lang="en-US" dirty="0" err="1" smtClean="0">
                <a:solidFill>
                  <a:srgbClr val="000000"/>
                </a:solidFill>
              </a:rPr>
              <a:t>Jy</a:t>
            </a:r>
            <a:r>
              <a:rPr lang="en-US" dirty="0" smtClean="0">
                <a:solidFill>
                  <a:srgbClr val="000000"/>
                </a:solidFill>
              </a:rPr>
              <a:t>), the OT will </a:t>
            </a:r>
          </a:p>
          <a:p>
            <a:r>
              <a:rPr lang="en-US" dirty="0" smtClean="0">
                <a:solidFill>
                  <a:srgbClr val="000000"/>
                </a:solidFill>
              </a:rPr>
              <a:t>assign to a given SG any number of configurations that fulfill the angular resolution range </a:t>
            </a:r>
          </a:p>
          <a:p>
            <a:r>
              <a:rPr lang="en-US" dirty="0" smtClean="0">
                <a:solidFill>
                  <a:srgbClr val="000000"/>
                </a:solidFill>
              </a:rPr>
              <a:t>requested by the PI taking into account the observing efficiency. If the execution of a SG is </a:t>
            </a:r>
          </a:p>
          <a:p>
            <a:r>
              <a:rPr lang="en-US" dirty="0" smtClean="0">
                <a:solidFill>
                  <a:srgbClr val="000000"/>
                </a:solidFill>
              </a:rPr>
              <a:t>time wise significantly more efficient in a subset of the allowed configurations, only that </a:t>
            </a:r>
          </a:p>
          <a:p>
            <a:r>
              <a:rPr lang="en-US" dirty="0" smtClean="0">
                <a:solidFill>
                  <a:srgbClr val="000000"/>
                </a:solidFill>
              </a:rPr>
              <a:t>subset will be considered. This choice is reflected in the OT, which will only display the </a:t>
            </a:r>
          </a:p>
          <a:p>
            <a:r>
              <a:rPr lang="en-US" dirty="0" smtClean="0">
                <a:solidFill>
                  <a:srgbClr val="000000"/>
                </a:solidFill>
              </a:rPr>
              <a:t>configurations that the Observatory will consider for scheduling the SG.</a:t>
            </a:r>
          </a:p>
          <a:p>
            <a:endParaRPr lang="en-US" dirty="0" smtClean="0">
              <a:solidFill>
                <a:srgbClr val="000000"/>
              </a:solidFill>
            </a:endParaRPr>
          </a:p>
          <a:p>
            <a:r>
              <a:rPr lang="en-US" dirty="0" smtClean="0">
                <a:solidFill>
                  <a:srgbClr val="000000"/>
                </a:solidFill>
              </a:rPr>
              <a:t>PIs aiming to obtain high quality images of complicated structures may enter their sensitivity </a:t>
            </a:r>
          </a:p>
          <a:p>
            <a:r>
              <a:rPr lang="en-US" dirty="0" smtClean="0">
                <a:solidFill>
                  <a:srgbClr val="000000"/>
                </a:solidFill>
              </a:rPr>
              <a:t>request in temperature units. The time estimate in these cases will correspond to the time </a:t>
            </a:r>
          </a:p>
          <a:p>
            <a:r>
              <a:rPr lang="en-US" dirty="0" smtClean="0">
                <a:solidFill>
                  <a:srgbClr val="000000"/>
                </a:solidFill>
              </a:rPr>
              <a:t>needed to achieve the surface brightness requested in the finest angular resolution specified. </a:t>
            </a:r>
          </a:p>
          <a:p>
            <a:r>
              <a:rPr lang="en-US" dirty="0" smtClean="0">
                <a:solidFill>
                  <a:srgbClr val="000000"/>
                </a:solidFill>
              </a:rPr>
              <a:t>This should not prevent PIs from entering a range of angular resolutions, as it is expected </a:t>
            </a:r>
          </a:p>
          <a:p>
            <a:r>
              <a:rPr lang="en-US" dirty="0" smtClean="0">
                <a:solidFill>
                  <a:srgbClr val="000000"/>
                </a:solidFill>
              </a:rPr>
              <a:t>that a relatively small range of angular resolutions will be scientifically meaningful for </a:t>
            </a:r>
          </a:p>
          <a:p>
            <a:r>
              <a:rPr lang="en-US" dirty="0" smtClean="0">
                <a:solidFill>
                  <a:srgbClr val="000000"/>
                </a:solidFill>
              </a:rPr>
              <a:t>these </a:t>
            </a:r>
            <a:r>
              <a:rPr lang="en-US" dirty="0" err="1" smtClean="0">
                <a:solidFill>
                  <a:srgbClr val="000000"/>
                </a:solidFill>
              </a:rPr>
              <a:t>programmes</a:t>
            </a:r>
            <a:r>
              <a:rPr lang="en-US" dirty="0" smtClean="0">
                <a:solidFill>
                  <a:srgbClr val="000000"/>
                </a:solidFill>
              </a:rPr>
              <a:t>.</a:t>
            </a:r>
          </a:p>
          <a:p>
            <a:endParaRPr lang="en-US" dirty="0"/>
          </a:p>
        </p:txBody>
      </p:sp>
      <p:sp>
        <p:nvSpPr>
          <p:cNvPr id="6" name="TextBox 5"/>
          <p:cNvSpPr txBox="1"/>
          <p:nvPr/>
        </p:nvSpPr>
        <p:spPr>
          <a:xfrm>
            <a:off x="573548" y="273075"/>
            <a:ext cx="8007922" cy="584776"/>
          </a:xfrm>
          <a:prstGeom prst="rect">
            <a:avLst/>
          </a:prstGeom>
          <a:noFill/>
        </p:spPr>
        <p:txBody>
          <a:bodyPr wrap="none" rtlCol="0">
            <a:spAutoFit/>
          </a:bodyPr>
          <a:lstStyle/>
          <a:p>
            <a:r>
              <a:rPr lang="en-US" sz="3200" b="1" dirty="0" smtClean="0"/>
              <a:t>Angular resolution </a:t>
            </a:r>
            <a:r>
              <a:rPr lang="en-US" sz="3200" b="1" i="1" dirty="0" smtClean="0"/>
              <a:t>range</a:t>
            </a:r>
            <a:r>
              <a:rPr lang="en-US" sz="3200" b="1" dirty="0" smtClean="0"/>
              <a:t> – new option Cycle 5</a:t>
            </a:r>
            <a:endParaRPr lang="en-US" sz="32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fig1.jpg"/>
          <p:cNvPicPr>
            <a:picLocks noChangeAspect="1"/>
          </p:cNvPicPr>
          <p:nvPr/>
        </p:nvPicPr>
        <p:blipFill>
          <a:blip r:embed="rId3"/>
          <a:stretch>
            <a:fillRect/>
          </a:stretch>
        </p:blipFill>
        <p:spPr>
          <a:xfrm>
            <a:off x="338667" y="376115"/>
            <a:ext cx="4892731" cy="4424939"/>
          </a:xfrm>
          <a:prstGeom prst="rect">
            <a:avLst/>
          </a:prstGeom>
        </p:spPr>
      </p:pic>
      <p:pic>
        <p:nvPicPr>
          <p:cNvPr id="4" name="Picture 3" descr="tab2.jpg"/>
          <p:cNvPicPr>
            <a:picLocks noChangeAspect="1"/>
          </p:cNvPicPr>
          <p:nvPr/>
        </p:nvPicPr>
        <p:blipFill>
          <a:blip r:embed="rId4"/>
          <a:stretch>
            <a:fillRect/>
          </a:stretch>
        </p:blipFill>
        <p:spPr>
          <a:xfrm>
            <a:off x="2357132" y="4770373"/>
            <a:ext cx="6510528" cy="1712976"/>
          </a:xfrm>
          <a:prstGeom prst="rect">
            <a:avLst/>
          </a:prstGeom>
        </p:spPr>
      </p:pic>
      <p:sp>
        <p:nvSpPr>
          <p:cNvPr id="5" name="TextBox 4"/>
          <p:cNvSpPr txBox="1"/>
          <p:nvPr/>
        </p:nvSpPr>
        <p:spPr>
          <a:xfrm>
            <a:off x="5231398" y="440224"/>
            <a:ext cx="3541091" cy="3693319"/>
          </a:xfrm>
          <a:prstGeom prst="rect">
            <a:avLst/>
          </a:prstGeom>
          <a:noFill/>
        </p:spPr>
        <p:txBody>
          <a:bodyPr wrap="none" rtlCol="0">
            <a:spAutoFit/>
          </a:bodyPr>
          <a:lstStyle/>
          <a:p>
            <a:r>
              <a:rPr lang="en-US" dirty="0" smtClean="0"/>
              <a:t>Limitations to ALMA use due to </a:t>
            </a:r>
          </a:p>
          <a:p>
            <a:r>
              <a:rPr lang="en-US" dirty="0" smtClean="0"/>
              <a:t>opacity (PWV) and atmospheric </a:t>
            </a:r>
          </a:p>
          <a:p>
            <a:r>
              <a:rPr lang="en-US" dirty="0" smtClean="0"/>
              <a:t>phase stability, especially in higher-</a:t>
            </a:r>
          </a:p>
          <a:p>
            <a:r>
              <a:rPr lang="en-US" dirty="0" smtClean="0"/>
              <a:t>freq. bands and </a:t>
            </a:r>
            <a:r>
              <a:rPr lang="en-US" dirty="0" err="1" smtClean="0"/>
              <a:t>freqs</a:t>
            </a:r>
            <a:r>
              <a:rPr lang="en-US" dirty="0" smtClean="0"/>
              <a:t>. near water </a:t>
            </a:r>
          </a:p>
          <a:p>
            <a:r>
              <a:rPr lang="en-US" dirty="0" smtClean="0"/>
              <a:t>abs. lines.</a:t>
            </a:r>
          </a:p>
          <a:p>
            <a:endParaRPr lang="en-US" dirty="0" smtClean="0"/>
          </a:p>
          <a:p>
            <a:r>
              <a:rPr lang="en-US" dirty="0" smtClean="0"/>
              <a:t>Yearly- and diurnal cycle. Best times</a:t>
            </a:r>
          </a:p>
          <a:p>
            <a:r>
              <a:rPr lang="en-US" dirty="0" smtClean="0"/>
              <a:t>are late southern winter and late</a:t>
            </a:r>
          </a:p>
          <a:p>
            <a:r>
              <a:rPr lang="en-US" dirty="0" smtClean="0"/>
              <a:t>night and early morning.</a:t>
            </a:r>
          </a:p>
          <a:p>
            <a:endParaRPr lang="en-US" dirty="0" smtClean="0"/>
          </a:p>
          <a:p>
            <a:r>
              <a:rPr lang="en-US" dirty="0" smtClean="0"/>
              <a:t>Proposers do not need to anticipate</a:t>
            </a:r>
          </a:p>
          <a:p>
            <a:r>
              <a:rPr lang="en-US" dirty="0" smtClean="0"/>
              <a:t>weather conditions when writing</a:t>
            </a:r>
          </a:p>
          <a:p>
            <a:r>
              <a:rPr lang="en-US" dirty="0" smtClean="0"/>
              <a:t>proposals.</a:t>
            </a:r>
            <a:endParaRPr lang="en-US" dirty="0"/>
          </a:p>
        </p:txBody>
      </p:sp>
      <p:sp>
        <p:nvSpPr>
          <p:cNvPr id="6" name="TextBox 5"/>
          <p:cNvSpPr txBox="1"/>
          <p:nvPr/>
        </p:nvSpPr>
        <p:spPr>
          <a:xfrm>
            <a:off x="338667" y="5249333"/>
            <a:ext cx="2278388" cy="923330"/>
          </a:xfrm>
          <a:prstGeom prst="rect">
            <a:avLst/>
          </a:prstGeom>
          <a:noFill/>
        </p:spPr>
        <p:txBody>
          <a:bodyPr wrap="none" rtlCol="0">
            <a:spAutoFit/>
          </a:bodyPr>
          <a:lstStyle/>
          <a:p>
            <a:r>
              <a:rPr lang="en-US" dirty="0" smtClean="0">
                <a:solidFill>
                  <a:srgbClr val="0000FF"/>
                </a:solidFill>
              </a:rPr>
              <a:t>Fraction of time </a:t>
            </a:r>
          </a:p>
          <a:p>
            <a:r>
              <a:rPr lang="en-US" dirty="0" smtClean="0">
                <a:solidFill>
                  <a:srgbClr val="0000FF"/>
                </a:solidFill>
              </a:rPr>
              <a:t>expected to be useful </a:t>
            </a:r>
          </a:p>
          <a:p>
            <a:r>
              <a:rPr lang="en-US" dirty="0" smtClean="0">
                <a:solidFill>
                  <a:srgbClr val="0000FF"/>
                </a:solidFill>
              </a:rPr>
              <a:t>for </a:t>
            </a:r>
            <a:r>
              <a:rPr lang="en-US" dirty="0" err="1" smtClean="0">
                <a:solidFill>
                  <a:srgbClr val="0000FF"/>
                </a:solidFill>
              </a:rPr>
              <a:t>obs’s</a:t>
            </a:r>
            <a:r>
              <a:rPr lang="en-US" dirty="0" smtClean="0">
                <a:solidFill>
                  <a:srgbClr val="0000FF"/>
                </a:solidFill>
              </a:rPr>
              <a:t> in each band.</a:t>
            </a:r>
            <a:endParaRPr lang="en-US" dirty="0">
              <a:solidFill>
                <a:srgbClr val="0000FF"/>
              </a:solidFill>
            </a:endParaRPr>
          </a:p>
        </p:txBody>
      </p:sp>
      <p:sp>
        <p:nvSpPr>
          <p:cNvPr id="7" name="TextBox 6"/>
          <p:cNvSpPr txBox="1"/>
          <p:nvPr/>
        </p:nvSpPr>
        <p:spPr>
          <a:xfrm>
            <a:off x="508000" y="164450"/>
            <a:ext cx="2222145" cy="369332"/>
          </a:xfrm>
          <a:prstGeom prst="rect">
            <a:avLst/>
          </a:prstGeom>
          <a:noFill/>
        </p:spPr>
        <p:txBody>
          <a:bodyPr wrap="none" rtlCol="0">
            <a:spAutoFit/>
          </a:bodyPr>
          <a:lstStyle/>
          <a:p>
            <a:r>
              <a:rPr lang="en-US" dirty="0" smtClean="0"/>
              <a:t>% of time </a:t>
            </a:r>
            <a:r>
              <a:rPr lang="en-US" dirty="0" err="1" smtClean="0"/>
              <a:t>pwv</a:t>
            </a:r>
            <a:r>
              <a:rPr lang="en-US" dirty="0" smtClean="0"/>
              <a:t> &lt; 1mm</a:t>
            </a:r>
            <a:endParaRPr lang="en-US" dirty="0"/>
          </a:p>
        </p:txBody>
      </p:sp>
      <p:sp>
        <p:nvSpPr>
          <p:cNvPr id="8" name="Footer Placeholder 7"/>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pic>
        <p:nvPicPr>
          <p:cNvPr id="5" name="Picture 4" descr="PG-fig3.jpg"/>
          <p:cNvPicPr>
            <a:picLocks noChangeAspect="1"/>
          </p:cNvPicPr>
          <p:nvPr/>
        </p:nvPicPr>
        <p:blipFill>
          <a:blip r:embed="rId2"/>
          <a:srcRect l="1394" r="2788"/>
          <a:stretch>
            <a:fillRect/>
          </a:stretch>
        </p:blipFill>
        <p:spPr>
          <a:xfrm>
            <a:off x="1562431" y="999006"/>
            <a:ext cx="6185536" cy="5187673"/>
          </a:xfrm>
          <a:prstGeom prst="rect">
            <a:avLst/>
          </a:prstGeom>
        </p:spPr>
      </p:pic>
      <p:sp>
        <p:nvSpPr>
          <p:cNvPr id="7" name="TextBox 6"/>
          <p:cNvSpPr txBox="1"/>
          <p:nvPr/>
        </p:nvSpPr>
        <p:spPr>
          <a:xfrm>
            <a:off x="273129" y="327706"/>
            <a:ext cx="8243162" cy="584776"/>
          </a:xfrm>
          <a:prstGeom prst="rect">
            <a:avLst/>
          </a:prstGeom>
          <a:noFill/>
        </p:spPr>
        <p:txBody>
          <a:bodyPr wrap="none" rtlCol="0">
            <a:spAutoFit/>
          </a:bodyPr>
          <a:lstStyle/>
          <a:p>
            <a:r>
              <a:rPr lang="en-US" sz="3200" b="1" dirty="0" smtClean="0"/>
              <a:t>% of time PWV is below given value, per month</a:t>
            </a:r>
            <a:endParaRPr lang="en-US" sz="32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pic>
        <p:nvPicPr>
          <p:cNvPr id="6" name="Picture 5" descr="PG-fig2.jpg"/>
          <p:cNvPicPr>
            <a:picLocks noChangeAspect="1"/>
          </p:cNvPicPr>
          <p:nvPr/>
        </p:nvPicPr>
        <p:blipFill>
          <a:blip r:embed="rId2"/>
          <a:stretch>
            <a:fillRect/>
          </a:stretch>
        </p:blipFill>
        <p:spPr>
          <a:xfrm>
            <a:off x="1380744" y="953048"/>
            <a:ext cx="6382512" cy="5388864"/>
          </a:xfrm>
          <a:prstGeom prst="rect">
            <a:avLst/>
          </a:prstGeom>
        </p:spPr>
      </p:pic>
      <p:sp>
        <p:nvSpPr>
          <p:cNvPr id="7" name="TextBox 6"/>
          <p:cNvSpPr txBox="1"/>
          <p:nvPr/>
        </p:nvSpPr>
        <p:spPr>
          <a:xfrm>
            <a:off x="436989" y="327706"/>
            <a:ext cx="8500043" cy="584776"/>
          </a:xfrm>
          <a:prstGeom prst="rect">
            <a:avLst/>
          </a:prstGeom>
          <a:noFill/>
        </p:spPr>
        <p:txBody>
          <a:bodyPr wrap="none" rtlCol="0">
            <a:spAutoFit/>
          </a:bodyPr>
          <a:lstStyle/>
          <a:p>
            <a:r>
              <a:rPr lang="en-US" sz="3200" b="1" dirty="0" smtClean="0"/>
              <a:t>% of time PWV is below obs. threshold, per Band</a:t>
            </a:r>
            <a:endParaRPr lang="en-US" sz="3200" b="1" dirty="0"/>
          </a:p>
        </p:txBody>
      </p:sp>
      <p:sp>
        <p:nvSpPr>
          <p:cNvPr id="8" name="TextBox 7"/>
          <p:cNvSpPr txBox="1"/>
          <p:nvPr/>
        </p:nvSpPr>
        <p:spPr>
          <a:xfrm>
            <a:off x="7373918" y="1843365"/>
            <a:ext cx="697627" cy="369332"/>
          </a:xfrm>
          <a:prstGeom prst="rect">
            <a:avLst/>
          </a:prstGeom>
          <a:noFill/>
        </p:spPr>
        <p:txBody>
          <a:bodyPr wrap="none" rtlCol="0">
            <a:spAutoFit/>
          </a:bodyPr>
          <a:lstStyle/>
          <a:p>
            <a:r>
              <a:rPr lang="en-US" dirty="0" smtClean="0"/>
              <a:t>Night</a:t>
            </a:r>
            <a:endParaRPr lang="en-US" dirty="0"/>
          </a:p>
        </p:txBody>
      </p:sp>
      <p:sp>
        <p:nvSpPr>
          <p:cNvPr id="9" name="TextBox 8"/>
          <p:cNvSpPr txBox="1"/>
          <p:nvPr/>
        </p:nvSpPr>
        <p:spPr>
          <a:xfrm>
            <a:off x="7387573" y="4355796"/>
            <a:ext cx="537452" cy="369332"/>
          </a:xfrm>
          <a:prstGeom prst="rect">
            <a:avLst/>
          </a:prstGeom>
          <a:noFill/>
        </p:spPr>
        <p:txBody>
          <a:bodyPr wrap="none" rtlCol="0">
            <a:spAutoFit/>
          </a:bodyPr>
          <a:lstStyle/>
          <a:p>
            <a:r>
              <a:rPr lang="en-US" dirty="0" smtClean="0"/>
              <a:t>Day</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536222" y="986897"/>
            <a:ext cx="7972778" cy="1200329"/>
          </a:xfrm>
          <a:prstGeom prst="rect">
            <a:avLst/>
          </a:prstGeom>
          <a:noFill/>
        </p:spPr>
        <p:txBody>
          <a:bodyPr wrap="square" rtlCol="0">
            <a:spAutoFit/>
          </a:bodyPr>
          <a:lstStyle/>
          <a:p>
            <a:r>
              <a:rPr lang="en-US" dirty="0" smtClean="0"/>
              <a:t>There will be ca. 13 reconfigurations during Cycle4 at the end of which the array is expected to have imaging properties similar to one of the nine representative configurations used to characterize the advertised imaging capabilities and to estimate the observing times.</a:t>
            </a:r>
            <a:endParaRPr lang="en-US" dirty="0"/>
          </a:p>
        </p:txBody>
      </p:sp>
      <p:sp>
        <p:nvSpPr>
          <p:cNvPr id="4" name="TextBox 3"/>
          <p:cNvSpPr txBox="1"/>
          <p:nvPr/>
        </p:nvSpPr>
        <p:spPr>
          <a:xfrm>
            <a:off x="1552222" y="282225"/>
            <a:ext cx="4507764" cy="584776"/>
          </a:xfrm>
          <a:prstGeom prst="rect">
            <a:avLst/>
          </a:prstGeom>
          <a:noFill/>
        </p:spPr>
        <p:txBody>
          <a:bodyPr wrap="none" rtlCol="0">
            <a:spAutoFit/>
          </a:bodyPr>
          <a:lstStyle/>
          <a:p>
            <a:r>
              <a:rPr lang="en-US" sz="3200" b="1" dirty="0" smtClean="0"/>
              <a:t>ARRAY CONFIGURATIONS</a:t>
            </a:r>
            <a:endParaRPr lang="en-US" sz="3200" b="1" dirty="0"/>
          </a:p>
        </p:txBody>
      </p:sp>
      <p:sp>
        <p:nvSpPr>
          <p:cNvPr id="9" name="TextBox 8"/>
          <p:cNvSpPr txBox="1"/>
          <p:nvPr/>
        </p:nvSpPr>
        <p:spPr>
          <a:xfrm>
            <a:off x="832557" y="2215449"/>
            <a:ext cx="729399" cy="369332"/>
          </a:xfrm>
          <a:prstGeom prst="rect">
            <a:avLst/>
          </a:prstGeom>
          <a:noFill/>
        </p:spPr>
        <p:txBody>
          <a:bodyPr wrap="none" rtlCol="0">
            <a:spAutoFit/>
          </a:bodyPr>
          <a:lstStyle/>
          <a:p>
            <a:r>
              <a:rPr lang="en-US" dirty="0" smtClean="0">
                <a:solidFill>
                  <a:srgbClr val="0000FF"/>
                </a:solidFill>
              </a:rPr>
              <a:t>C43-1</a:t>
            </a:r>
            <a:endParaRPr lang="en-US" dirty="0">
              <a:solidFill>
                <a:srgbClr val="0000FF"/>
              </a:solidFill>
            </a:endParaRPr>
          </a:p>
        </p:txBody>
      </p:sp>
      <p:sp>
        <p:nvSpPr>
          <p:cNvPr id="10" name="TextBox 9"/>
          <p:cNvSpPr txBox="1"/>
          <p:nvPr/>
        </p:nvSpPr>
        <p:spPr>
          <a:xfrm>
            <a:off x="3599890" y="2187226"/>
            <a:ext cx="729399" cy="369332"/>
          </a:xfrm>
          <a:prstGeom prst="rect">
            <a:avLst/>
          </a:prstGeom>
          <a:noFill/>
        </p:spPr>
        <p:txBody>
          <a:bodyPr wrap="none" rtlCol="0">
            <a:spAutoFit/>
          </a:bodyPr>
          <a:lstStyle/>
          <a:p>
            <a:r>
              <a:rPr lang="en-US" dirty="0" smtClean="0">
                <a:solidFill>
                  <a:srgbClr val="0000FF"/>
                </a:solidFill>
              </a:rPr>
              <a:t>C43-4</a:t>
            </a:r>
            <a:endParaRPr lang="en-US" dirty="0">
              <a:solidFill>
                <a:srgbClr val="0000FF"/>
              </a:solidFill>
            </a:endParaRPr>
          </a:p>
        </p:txBody>
      </p:sp>
      <p:sp>
        <p:nvSpPr>
          <p:cNvPr id="11" name="TextBox 10"/>
          <p:cNvSpPr txBox="1"/>
          <p:nvPr/>
        </p:nvSpPr>
        <p:spPr>
          <a:xfrm>
            <a:off x="6403624" y="2215449"/>
            <a:ext cx="729399" cy="369332"/>
          </a:xfrm>
          <a:prstGeom prst="rect">
            <a:avLst/>
          </a:prstGeom>
          <a:noFill/>
        </p:spPr>
        <p:txBody>
          <a:bodyPr wrap="none" rtlCol="0">
            <a:spAutoFit/>
          </a:bodyPr>
          <a:lstStyle/>
          <a:p>
            <a:r>
              <a:rPr lang="en-US" dirty="0" smtClean="0">
                <a:solidFill>
                  <a:srgbClr val="0000FF"/>
                </a:solidFill>
              </a:rPr>
              <a:t>C43-6</a:t>
            </a:r>
            <a:endParaRPr lang="en-US" dirty="0">
              <a:solidFill>
                <a:srgbClr val="0000FF"/>
              </a:solidFill>
            </a:endParaRPr>
          </a:p>
        </p:txBody>
      </p:sp>
      <p:sp>
        <p:nvSpPr>
          <p:cNvPr id="12" name="TextBox 11"/>
          <p:cNvSpPr txBox="1"/>
          <p:nvPr/>
        </p:nvSpPr>
        <p:spPr>
          <a:xfrm>
            <a:off x="5725161" y="4597780"/>
            <a:ext cx="846393" cy="369332"/>
          </a:xfrm>
          <a:prstGeom prst="rect">
            <a:avLst/>
          </a:prstGeom>
          <a:noFill/>
        </p:spPr>
        <p:txBody>
          <a:bodyPr wrap="none" rtlCol="0">
            <a:spAutoFit/>
          </a:bodyPr>
          <a:lstStyle/>
          <a:p>
            <a:r>
              <a:rPr lang="en-US" dirty="0" smtClean="0">
                <a:solidFill>
                  <a:srgbClr val="0000FF"/>
                </a:solidFill>
              </a:rPr>
              <a:t>C43-10</a:t>
            </a:r>
            <a:endParaRPr lang="en-US" dirty="0">
              <a:solidFill>
                <a:srgbClr val="0000FF"/>
              </a:solidFill>
            </a:endParaRPr>
          </a:p>
        </p:txBody>
      </p:sp>
      <p:sp>
        <p:nvSpPr>
          <p:cNvPr id="13" name="TextBox 12"/>
          <p:cNvSpPr txBox="1"/>
          <p:nvPr/>
        </p:nvSpPr>
        <p:spPr>
          <a:xfrm>
            <a:off x="578559" y="4967112"/>
            <a:ext cx="2480817" cy="646331"/>
          </a:xfrm>
          <a:prstGeom prst="rect">
            <a:avLst/>
          </a:prstGeom>
          <a:noFill/>
        </p:spPr>
        <p:txBody>
          <a:bodyPr wrap="none" rtlCol="0">
            <a:spAutoFit/>
          </a:bodyPr>
          <a:lstStyle/>
          <a:p>
            <a:r>
              <a:rPr lang="en-US" dirty="0" smtClean="0"/>
              <a:t>New configuration every</a:t>
            </a:r>
          </a:p>
          <a:p>
            <a:r>
              <a:rPr lang="en-US" dirty="0" smtClean="0"/>
              <a:t>2-4 weeks.</a:t>
            </a:r>
            <a:endParaRPr lang="en-US" dirty="0"/>
          </a:p>
        </p:txBody>
      </p:sp>
      <p:cxnSp>
        <p:nvCxnSpPr>
          <p:cNvPr id="18" name="Straight Arrow Connector 17"/>
          <p:cNvCxnSpPr/>
          <p:nvPr/>
        </p:nvCxnSpPr>
        <p:spPr>
          <a:xfrm>
            <a:off x="832557" y="4460940"/>
            <a:ext cx="2130411"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3599890" y="6456715"/>
            <a:ext cx="1971177"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1561956" y="4403039"/>
            <a:ext cx="541284" cy="307777"/>
          </a:xfrm>
          <a:prstGeom prst="rect">
            <a:avLst/>
          </a:prstGeom>
          <a:noFill/>
        </p:spPr>
        <p:txBody>
          <a:bodyPr wrap="none" rtlCol="0">
            <a:spAutoFit/>
          </a:bodyPr>
          <a:lstStyle/>
          <a:p>
            <a:r>
              <a:rPr lang="en-US" sz="1400" dirty="0" smtClean="0"/>
              <a:t>3 km</a:t>
            </a:r>
            <a:endParaRPr lang="en-US" sz="1400" dirty="0"/>
          </a:p>
        </p:txBody>
      </p:sp>
      <p:sp>
        <p:nvSpPr>
          <p:cNvPr id="24" name="TextBox 23"/>
          <p:cNvSpPr txBox="1"/>
          <p:nvPr/>
        </p:nvSpPr>
        <p:spPr>
          <a:xfrm>
            <a:off x="4394781" y="6455127"/>
            <a:ext cx="632279" cy="307777"/>
          </a:xfrm>
          <a:prstGeom prst="rect">
            <a:avLst/>
          </a:prstGeom>
          <a:noFill/>
        </p:spPr>
        <p:txBody>
          <a:bodyPr wrap="none" rtlCol="0">
            <a:spAutoFit/>
          </a:bodyPr>
          <a:lstStyle/>
          <a:p>
            <a:r>
              <a:rPr lang="en-US" sz="1400" dirty="0" smtClean="0"/>
              <a:t>16 km</a:t>
            </a:r>
            <a:endParaRPr lang="en-US" sz="1400" dirty="0"/>
          </a:p>
        </p:txBody>
      </p:sp>
      <p:pic>
        <p:nvPicPr>
          <p:cNvPr id="20" name="Picture 19" descr="C43-1.jpg"/>
          <p:cNvPicPr>
            <a:picLocks noChangeAspect="1"/>
          </p:cNvPicPr>
          <p:nvPr/>
        </p:nvPicPr>
        <p:blipFill>
          <a:blip r:embed="rId2"/>
          <a:srcRect l="3386" t="8788" r="3386" b="4394"/>
          <a:stretch>
            <a:fillRect/>
          </a:stretch>
        </p:blipFill>
        <p:spPr>
          <a:xfrm>
            <a:off x="485111" y="2549764"/>
            <a:ext cx="2477857" cy="1778256"/>
          </a:xfrm>
          <a:prstGeom prst="rect">
            <a:avLst/>
          </a:prstGeom>
        </p:spPr>
      </p:pic>
      <p:pic>
        <p:nvPicPr>
          <p:cNvPr id="22" name="Picture 21" descr="C43-4.jpg"/>
          <p:cNvPicPr>
            <a:picLocks noChangeAspect="1"/>
          </p:cNvPicPr>
          <p:nvPr/>
        </p:nvPicPr>
        <p:blipFill>
          <a:blip r:embed="rId3"/>
          <a:srcRect l="3425" t="4474" r="3425" b="4474"/>
          <a:stretch>
            <a:fillRect/>
          </a:stretch>
        </p:blipFill>
        <p:spPr>
          <a:xfrm>
            <a:off x="3334200" y="2513160"/>
            <a:ext cx="2447377" cy="1831680"/>
          </a:xfrm>
          <a:prstGeom prst="rect">
            <a:avLst/>
          </a:prstGeom>
        </p:spPr>
      </p:pic>
      <p:pic>
        <p:nvPicPr>
          <p:cNvPr id="25" name="Picture 24" descr="C43-6.jpg"/>
          <p:cNvPicPr>
            <a:picLocks noChangeAspect="1"/>
          </p:cNvPicPr>
          <p:nvPr/>
        </p:nvPicPr>
        <p:blipFill>
          <a:blip r:embed="rId4"/>
          <a:srcRect t="4368" r="3441" b="4368"/>
          <a:stretch>
            <a:fillRect/>
          </a:stretch>
        </p:blipFill>
        <p:spPr>
          <a:xfrm>
            <a:off x="6077921" y="2527863"/>
            <a:ext cx="2525162" cy="1880448"/>
          </a:xfrm>
          <a:prstGeom prst="rect">
            <a:avLst/>
          </a:prstGeom>
        </p:spPr>
      </p:pic>
      <p:pic>
        <p:nvPicPr>
          <p:cNvPr id="26" name="Picture 25" descr="C43-10.jpg"/>
          <p:cNvPicPr>
            <a:picLocks noChangeAspect="1"/>
          </p:cNvPicPr>
          <p:nvPr/>
        </p:nvPicPr>
        <p:blipFill>
          <a:blip r:embed="rId5"/>
          <a:srcRect t="4368"/>
          <a:stretch>
            <a:fillRect/>
          </a:stretch>
        </p:blipFill>
        <p:spPr>
          <a:xfrm>
            <a:off x="3257539" y="4403089"/>
            <a:ext cx="2554235" cy="1970449"/>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861282" y="1157107"/>
            <a:ext cx="3939817" cy="3354764"/>
          </a:xfrm>
          <a:prstGeom prst="rect">
            <a:avLst/>
          </a:prstGeom>
          <a:noFill/>
        </p:spPr>
        <p:txBody>
          <a:bodyPr wrap="square" rtlCol="0">
            <a:spAutoFit/>
          </a:bodyPr>
          <a:lstStyle/>
          <a:p>
            <a:r>
              <a:rPr lang="en-US" dirty="0" smtClean="0"/>
              <a:t>Restrictions:</a:t>
            </a:r>
          </a:p>
          <a:p>
            <a:endParaRPr lang="en-US" dirty="0" smtClean="0"/>
          </a:p>
          <a:p>
            <a:r>
              <a:rPr lang="en-US" sz="1600" dirty="0" smtClean="0"/>
              <a:t>1. Band 9, 10 </a:t>
            </a:r>
            <a:r>
              <a:rPr lang="en-US" sz="1600" dirty="0" err="1" smtClean="0"/>
              <a:t>obs’s</a:t>
            </a:r>
            <a:r>
              <a:rPr lang="en-US" sz="1600" dirty="0" smtClean="0"/>
              <a:t> not scheduled outside</a:t>
            </a:r>
          </a:p>
          <a:p>
            <a:r>
              <a:rPr lang="en-US" sz="1600" dirty="0" smtClean="0"/>
              <a:t>    LST-ranges in column 4.</a:t>
            </a:r>
          </a:p>
          <a:p>
            <a:r>
              <a:rPr lang="en-US" sz="1600" dirty="0" smtClean="0"/>
              <a:t>    Band 7, 8 may be, but not recommended;</a:t>
            </a:r>
          </a:p>
          <a:p>
            <a:endParaRPr lang="en-US" sz="1600" dirty="0" smtClean="0"/>
          </a:p>
          <a:p>
            <a:r>
              <a:rPr lang="en-US" sz="1600" dirty="0" smtClean="0"/>
              <a:t>2. Hi-freq Bands 7, 8, 9, 10  + Band 5</a:t>
            </a:r>
          </a:p>
          <a:p>
            <a:r>
              <a:rPr lang="en-US" sz="1600" dirty="0" smtClean="0"/>
              <a:t>    not recommended around </a:t>
            </a:r>
            <a:r>
              <a:rPr lang="en-US" sz="1600" dirty="0" err="1" smtClean="0"/>
              <a:t>Altiplanic</a:t>
            </a:r>
            <a:r>
              <a:rPr lang="en-US" sz="1600" dirty="0" smtClean="0"/>
              <a:t> </a:t>
            </a:r>
          </a:p>
          <a:p>
            <a:r>
              <a:rPr lang="en-US" sz="1600" dirty="0" smtClean="0"/>
              <a:t>    winter (esp. Dec-Feb) at any LST;</a:t>
            </a:r>
          </a:p>
          <a:p>
            <a:endParaRPr lang="en-US" sz="1600" dirty="0" smtClean="0"/>
          </a:p>
          <a:p>
            <a:r>
              <a:rPr lang="en-US" sz="1600" dirty="0" smtClean="0"/>
              <a:t>3. Projects that have imaging (</a:t>
            </a:r>
            <a:r>
              <a:rPr lang="en-US" sz="1600" dirty="0" err="1" smtClean="0"/>
              <a:t>config</a:t>
            </a:r>
            <a:r>
              <a:rPr lang="en-US" sz="1600" dirty="0" smtClean="0"/>
              <a:t>)</a:t>
            </a:r>
          </a:p>
          <a:p>
            <a:r>
              <a:rPr lang="en-US" sz="1600" dirty="0" smtClean="0"/>
              <a:t>    requirements and time constraints</a:t>
            </a:r>
          </a:p>
          <a:p>
            <a:r>
              <a:rPr lang="en-US" sz="1600" dirty="0" smtClean="0"/>
              <a:t>    that do not coincide cannot be scheduled. </a:t>
            </a:r>
            <a:endParaRPr lang="en-US" sz="1600" dirty="0"/>
          </a:p>
        </p:txBody>
      </p:sp>
      <p:sp>
        <p:nvSpPr>
          <p:cNvPr id="5" name="TextBox 4"/>
          <p:cNvSpPr txBox="1"/>
          <p:nvPr/>
        </p:nvSpPr>
        <p:spPr>
          <a:xfrm>
            <a:off x="987782" y="254003"/>
            <a:ext cx="6400310" cy="584776"/>
          </a:xfrm>
          <a:prstGeom prst="rect">
            <a:avLst/>
          </a:prstGeom>
          <a:noFill/>
        </p:spPr>
        <p:txBody>
          <a:bodyPr wrap="none" rtlCol="0">
            <a:spAutoFit/>
          </a:bodyPr>
          <a:lstStyle/>
          <a:p>
            <a:r>
              <a:rPr lang="en-US" sz="3200" b="1" dirty="0" smtClean="0"/>
              <a:t>ARRAY CONFIGURATIONS CALENDAR</a:t>
            </a:r>
            <a:endParaRPr lang="en-US" sz="3200" b="1" dirty="0"/>
          </a:p>
        </p:txBody>
      </p:sp>
      <p:sp>
        <p:nvSpPr>
          <p:cNvPr id="6" name="Footer Placeholder 5"/>
          <p:cNvSpPr>
            <a:spLocks noGrp="1"/>
          </p:cNvSpPr>
          <p:nvPr>
            <p:ph type="ftr" sz="quarter" idx="11"/>
          </p:nvPr>
        </p:nvSpPr>
        <p:spPr>
          <a:xfrm>
            <a:off x="4343400" y="6356350"/>
            <a:ext cx="2895600" cy="365125"/>
          </a:xfrm>
        </p:spPr>
        <p:txBody>
          <a:bodyPr/>
          <a:lstStyle/>
          <a:p>
            <a:r>
              <a:rPr lang="en-US" dirty="0" smtClean="0"/>
              <a:t>Proposal Preparation Day 2017</a:t>
            </a:r>
            <a:endParaRPr lang="en-US" dirty="0"/>
          </a:p>
        </p:txBody>
      </p:sp>
      <p:pic>
        <p:nvPicPr>
          <p:cNvPr id="7" name="Picture 6" descr="PG-tab2-1.jpg"/>
          <p:cNvPicPr>
            <a:picLocks noChangeAspect="1"/>
          </p:cNvPicPr>
          <p:nvPr/>
        </p:nvPicPr>
        <p:blipFill>
          <a:blip r:embed="rId3"/>
          <a:stretch>
            <a:fillRect/>
          </a:stretch>
        </p:blipFill>
        <p:spPr>
          <a:xfrm>
            <a:off x="165100" y="710431"/>
            <a:ext cx="4502404" cy="3053412"/>
          </a:xfrm>
          <a:prstGeom prst="rect">
            <a:avLst/>
          </a:prstGeom>
        </p:spPr>
      </p:pic>
      <p:pic>
        <p:nvPicPr>
          <p:cNvPr id="8" name="Picture 7" descr="PG-tab2-2.jpg"/>
          <p:cNvPicPr>
            <a:picLocks noChangeAspect="1"/>
          </p:cNvPicPr>
          <p:nvPr/>
        </p:nvPicPr>
        <p:blipFill>
          <a:blip r:embed="rId4"/>
          <a:srcRect t="4778"/>
          <a:stretch>
            <a:fillRect/>
          </a:stretch>
        </p:blipFill>
        <p:spPr>
          <a:xfrm>
            <a:off x="165100" y="3638325"/>
            <a:ext cx="4502404" cy="298708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52290" y="1455718"/>
            <a:ext cx="8904451" cy="2308324"/>
          </a:xfrm>
          <a:prstGeom prst="rect">
            <a:avLst/>
          </a:prstGeom>
          <a:noFill/>
        </p:spPr>
        <p:txBody>
          <a:bodyPr wrap="none" rtlCol="0">
            <a:spAutoFit/>
          </a:bodyPr>
          <a:lstStyle/>
          <a:p>
            <a:r>
              <a:rPr lang="en-US" dirty="0" smtClean="0"/>
              <a:t>Accepted projects are grades based on science rank, executive balance, scheduling feasibility:</a:t>
            </a:r>
          </a:p>
          <a:p>
            <a:endParaRPr lang="en-US" dirty="0" smtClean="0"/>
          </a:p>
          <a:p>
            <a:r>
              <a:rPr lang="en-US" dirty="0" smtClean="0">
                <a:solidFill>
                  <a:srgbClr val="0000FF"/>
                </a:solidFill>
              </a:rPr>
              <a:t>Grade A (up to 33%)    B (up to 67%)  to fill up the nominal amount of available science time </a:t>
            </a:r>
          </a:p>
          <a:p>
            <a:r>
              <a:rPr lang="en-US" dirty="0" smtClean="0">
                <a:solidFill>
                  <a:srgbClr val="FF0000"/>
                </a:solidFill>
              </a:rPr>
              <a:t>Grade C: up to an additional 50% of the total available time </a:t>
            </a:r>
            <a:r>
              <a:rPr lang="en-US" dirty="0" smtClean="0"/>
              <a:t>to ensure availability of adequate</a:t>
            </a:r>
          </a:p>
          <a:p>
            <a:r>
              <a:rPr lang="en-US" dirty="0" smtClean="0"/>
              <a:t>   number of projects for all </a:t>
            </a:r>
            <a:r>
              <a:rPr lang="en-US" dirty="0" err="1" smtClean="0"/>
              <a:t>configs</a:t>
            </a:r>
            <a:r>
              <a:rPr lang="en-US" dirty="0" smtClean="0"/>
              <a:t> and LST in case actual </a:t>
            </a:r>
            <a:r>
              <a:rPr lang="en-US" dirty="0" err="1" smtClean="0"/>
              <a:t>obs</a:t>
            </a:r>
            <a:r>
              <a:rPr lang="en-US" dirty="0" smtClean="0"/>
              <a:t> efficiency or weather </a:t>
            </a:r>
            <a:r>
              <a:rPr lang="en-US" dirty="0" err="1" smtClean="0"/>
              <a:t>cond’s</a:t>
            </a:r>
            <a:endParaRPr lang="en-US" dirty="0" smtClean="0"/>
          </a:p>
          <a:p>
            <a:r>
              <a:rPr lang="en-US" dirty="0" smtClean="0"/>
              <a:t>   differ from expectations.</a:t>
            </a:r>
          </a:p>
          <a:p>
            <a:endParaRPr lang="en-US" dirty="0" smtClean="0"/>
          </a:p>
          <a:p>
            <a:r>
              <a:rPr lang="en-US" dirty="0" smtClean="0"/>
              <a:t>Only grade A are eligible to be rolled over to Cycle 6, if necessary</a:t>
            </a:r>
            <a:endParaRPr lang="en-US" dirty="0"/>
          </a:p>
        </p:txBody>
      </p:sp>
      <p:sp>
        <p:nvSpPr>
          <p:cNvPr id="5" name="TextBox 4"/>
          <p:cNvSpPr txBox="1"/>
          <p:nvPr/>
        </p:nvSpPr>
        <p:spPr>
          <a:xfrm>
            <a:off x="212866" y="3936998"/>
            <a:ext cx="8843875" cy="2308324"/>
          </a:xfrm>
          <a:prstGeom prst="rect">
            <a:avLst/>
          </a:prstGeom>
          <a:noFill/>
        </p:spPr>
        <p:txBody>
          <a:bodyPr wrap="square" rtlCol="0">
            <a:spAutoFit/>
          </a:bodyPr>
          <a:lstStyle/>
          <a:p>
            <a:r>
              <a:rPr lang="en-US" dirty="0" smtClean="0"/>
              <a:t>Restrictions:</a:t>
            </a:r>
          </a:p>
          <a:p>
            <a:endParaRPr lang="en-US" dirty="0" smtClean="0"/>
          </a:p>
          <a:p>
            <a:r>
              <a:rPr lang="en-US" dirty="0" smtClean="0"/>
              <a:t>1. VLBI props must be accepted by ALMA and VLBI network review; cannot get grade A or C;</a:t>
            </a:r>
          </a:p>
          <a:p>
            <a:r>
              <a:rPr lang="en-US" dirty="0" smtClean="0"/>
              <a:t>2. LPs must get A to be accepted</a:t>
            </a:r>
          </a:p>
          <a:p>
            <a:r>
              <a:rPr lang="en-US" dirty="0" smtClean="0"/>
              <a:t>3. Proposals needing band 7 daytime </a:t>
            </a:r>
            <a:r>
              <a:rPr lang="en-US" dirty="0" err="1" smtClean="0"/>
              <a:t>obs’s</a:t>
            </a:r>
            <a:r>
              <a:rPr lang="en-US" dirty="0" smtClean="0"/>
              <a:t> unlikely to get grade C </a:t>
            </a:r>
            <a:r>
              <a:rPr lang="en-US" dirty="0" smtClean="0">
                <a:solidFill>
                  <a:srgbClr val="FF0000"/>
                </a:solidFill>
              </a:rPr>
              <a:t>(still valid </a:t>
            </a:r>
            <a:r>
              <a:rPr lang="en-US" dirty="0" err="1" smtClean="0">
                <a:solidFill>
                  <a:srgbClr val="FF0000"/>
                </a:solidFill>
              </a:rPr>
              <a:t>x</a:t>
            </a:r>
            <a:r>
              <a:rPr lang="en-US" dirty="0" smtClean="0">
                <a:solidFill>
                  <a:srgbClr val="FF0000"/>
                </a:solidFill>
              </a:rPr>
              <a:t> Cycle5?)</a:t>
            </a:r>
          </a:p>
          <a:p>
            <a:r>
              <a:rPr lang="en-US" dirty="0" smtClean="0"/>
              <a:t>4. Non-standard proposals not eligible to receive grade C </a:t>
            </a:r>
            <a:r>
              <a:rPr lang="en-US" dirty="0" smtClean="0">
                <a:solidFill>
                  <a:srgbClr val="FF0000"/>
                </a:solidFill>
              </a:rPr>
              <a:t>(still valid </a:t>
            </a:r>
            <a:r>
              <a:rPr lang="en-US" dirty="0" err="1" smtClean="0">
                <a:solidFill>
                  <a:srgbClr val="FF0000"/>
                </a:solidFill>
              </a:rPr>
              <a:t>x</a:t>
            </a:r>
            <a:r>
              <a:rPr lang="en-US" dirty="0" smtClean="0">
                <a:solidFill>
                  <a:srgbClr val="FF0000"/>
                </a:solidFill>
              </a:rPr>
              <a:t> Cycle 5?)</a:t>
            </a:r>
          </a:p>
          <a:p>
            <a:r>
              <a:rPr lang="en-US" dirty="0" smtClean="0"/>
              <a:t>      i.e. projects for bands 8, 9, 10 cannot be fillers.    </a:t>
            </a:r>
          </a:p>
          <a:p>
            <a:endParaRPr lang="en-US" dirty="0"/>
          </a:p>
        </p:txBody>
      </p:sp>
      <p:sp>
        <p:nvSpPr>
          <p:cNvPr id="6" name="TextBox 5"/>
          <p:cNvSpPr txBox="1"/>
          <p:nvPr/>
        </p:nvSpPr>
        <p:spPr>
          <a:xfrm>
            <a:off x="1509889" y="550333"/>
            <a:ext cx="3748542" cy="584776"/>
          </a:xfrm>
          <a:prstGeom prst="rect">
            <a:avLst/>
          </a:prstGeom>
          <a:noFill/>
        </p:spPr>
        <p:txBody>
          <a:bodyPr wrap="none" rtlCol="0">
            <a:spAutoFit/>
          </a:bodyPr>
          <a:lstStyle/>
          <a:p>
            <a:r>
              <a:rPr lang="en-US" sz="3200" b="1" dirty="0" smtClean="0"/>
              <a:t>PROPOSAL GRADING</a:t>
            </a:r>
            <a:endParaRPr lang="en-US" sz="3200" b="1" dirty="0"/>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fig2.jpg"/>
          <p:cNvPicPr>
            <a:picLocks noChangeAspect="1"/>
          </p:cNvPicPr>
          <p:nvPr/>
        </p:nvPicPr>
        <p:blipFill>
          <a:blip r:embed="rId2"/>
          <a:stretch>
            <a:fillRect/>
          </a:stretch>
        </p:blipFill>
        <p:spPr>
          <a:xfrm>
            <a:off x="265178" y="1821827"/>
            <a:ext cx="5966287" cy="4661521"/>
          </a:xfrm>
          <a:prstGeom prst="rect">
            <a:avLst/>
          </a:prstGeom>
        </p:spPr>
      </p:pic>
      <p:sp>
        <p:nvSpPr>
          <p:cNvPr id="4" name="TextBox 3"/>
          <p:cNvSpPr txBox="1"/>
          <p:nvPr/>
        </p:nvSpPr>
        <p:spPr>
          <a:xfrm>
            <a:off x="479778" y="860776"/>
            <a:ext cx="8297501" cy="923330"/>
          </a:xfrm>
          <a:prstGeom prst="rect">
            <a:avLst/>
          </a:prstGeom>
          <a:noFill/>
        </p:spPr>
        <p:txBody>
          <a:bodyPr wrap="square" rtlCol="0">
            <a:spAutoFit/>
          </a:bodyPr>
          <a:lstStyle/>
          <a:p>
            <a:r>
              <a:rPr lang="en-US" dirty="0" smtClean="0"/>
              <a:t>Strong frequency and LST dependence of observing pressure =&gt; proposals for</a:t>
            </a:r>
          </a:p>
          <a:p>
            <a:r>
              <a:rPr lang="en-US" dirty="0" smtClean="0"/>
              <a:t>lower freq bands (bands 3-6) and in less-subscribed LST ranges “will have better chance</a:t>
            </a:r>
          </a:p>
          <a:p>
            <a:r>
              <a:rPr lang="en-US" dirty="0" smtClean="0"/>
              <a:t>of getting C-grade” [as supposed to being rejected, I assume!]</a:t>
            </a:r>
            <a:endParaRPr lang="en-US" dirty="0"/>
          </a:p>
        </p:txBody>
      </p:sp>
      <p:sp>
        <p:nvSpPr>
          <p:cNvPr id="5" name="TextBox 4"/>
          <p:cNvSpPr txBox="1"/>
          <p:nvPr/>
        </p:nvSpPr>
        <p:spPr>
          <a:xfrm>
            <a:off x="6434667" y="2413000"/>
            <a:ext cx="2074945" cy="923330"/>
          </a:xfrm>
          <a:prstGeom prst="rect">
            <a:avLst/>
          </a:prstGeom>
          <a:noFill/>
        </p:spPr>
        <p:txBody>
          <a:bodyPr wrap="none" rtlCol="0">
            <a:spAutoFit/>
          </a:bodyPr>
          <a:lstStyle/>
          <a:p>
            <a:r>
              <a:rPr lang="en-US" dirty="0" smtClean="0"/>
              <a:t>Lower pressure for </a:t>
            </a:r>
          </a:p>
          <a:p>
            <a:r>
              <a:rPr lang="en-US" dirty="0" smtClean="0"/>
              <a:t>LST 7-9 and 22-1 hrs</a:t>
            </a:r>
          </a:p>
          <a:p>
            <a:endParaRPr lang="en-US" dirty="0"/>
          </a:p>
        </p:txBody>
      </p:sp>
      <p:sp>
        <p:nvSpPr>
          <p:cNvPr id="6" name="TextBox 5"/>
          <p:cNvSpPr txBox="1"/>
          <p:nvPr/>
        </p:nvSpPr>
        <p:spPr>
          <a:xfrm>
            <a:off x="1905000" y="282223"/>
            <a:ext cx="3062407" cy="461665"/>
          </a:xfrm>
          <a:prstGeom prst="rect">
            <a:avLst/>
          </a:prstGeom>
          <a:noFill/>
        </p:spPr>
        <p:txBody>
          <a:bodyPr wrap="none" rtlCol="0">
            <a:spAutoFit/>
          </a:bodyPr>
          <a:lstStyle/>
          <a:p>
            <a:r>
              <a:rPr lang="en-US" sz="2400" b="1" dirty="0" smtClean="0"/>
              <a:t>OBSERVING PRESSURE</a:t>
            </a:r>
            <a:endParaRPr lang="en-US" sz="2400" b="1" dirty="0"/>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Proposal Preparation Day 2017</a:t>
            </a:r>
            <a:endParaRPr lang="en-US"/>
          </a:p>
        </p:txBody>
      </p:sp>
      <p:pic>
        <p:nvPicPr>
          <p:cNvPr id="5" name="Picture 4" descr="PG-fig5.jpg"/>
          <p:cNvPicPr>
            <a:picLocks noChangeAspect="1"/>
          </p:cNvPicPr>
          <p:nvPr/>
        </p:nvPicPr>
        <p:blipFill>
          <a:blip r:embed="rId2"/>
          <a:stretch>
            <a:fillRect/>
          </a:stretch>
        </p:blipFill>
        <p:spPr>
          <a:xfrm>
            <a:off x="1374648" y="2107438"/>
            <a:ext cx="6394704" cy="4248912"/>
          </a:xfrm>
          <a:prstGeom prst="rect">
            <a:avLst/>
          </a:prstGeom>
        </p:spPr>
      </p:pic>
      <p:sp>
        <p:nvSpPr>
          <p:cNvPr id="6" name="TextBox 5"/>
          <p:cNvSpPr txBox="1"/>
          <p:nvPr/>
        </p:nvSpPr>
        <p:spPr>
          <a:xfrm>
            <a:off x="1905000" y="282223"/>
            <a:ext cx="3062407" cy="461665"/>
          </a:xfrm>
          <a:prstGeom prst="rect">
            <a:avLst/>
          </a:prstGeom>
          <a:noFill/>
        </p:spPr>
        <p:txBody>
          <a:bodyPr wrap="none" rtlCol="0">
            <a:spAutoFit/>
          </a:bodyPr>
          <a:lstStyle/>
          <a:p>
            <a:r>
              <a:rPr lang="en-US" sz="2400" b="1" dirty="0" smtClean="0"/>
              <a:t>OBSERVING PRESSURE</a:t>
            </a:r>
            <a:endParaRPr lang="en-US" sz="2400" b="1" dirty="0"/>
          </a:p>
        </p:txBody>
      </p:sp>
      <p:sp>
        <p:nvSpPr>
          <p:cNvPr id="7" name="TextBox 6"/>
          <p:cNvSpPr txBox="1"/>
          <p:nvPr/>
        </p:nvSpPr>
        <p:spPr>
          <a:xfrm>
            <a:off x="479778" y="860776"/>
            <a:ext cx="8297501" cy="923330"/>
          </a:xfrm>
          <a:prstGeom prst="rect">
            <a:avLst/>
          </a:prstGeom>
          <a:noFill/>
        </p:spPr>
        <p:txBody>
          <a:bodyPr wrap="square" rtlCol="0">
            <a:spAutoFit/>
          </a:bodyPr>
          <a:lstStyle/>
          <a:p>
            <a:r>
              <a:rPr lang="en-US" dirty="0" smtClean="0"/>
              <a:t>Strong LST (histogram) and frequency (not shown) dependence of observing pressure =&gt; proposals with broad range of acceptable angular resolutions have better chance of</a:t>
            </a:r>
          </a:p>
          <a:p>
            <a:r>
              <a:rPr lang="en-US" dirty="0" smtClean="0"/>
              <a:t>being scheduled and executed.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primer-fig5.jpg"/>
          <p:cNvPicPr>
            <a:picLocks noChangeAspect="1"/>
          </p:cNvPicPr>
          <p:nvPr/>
        </p:nvPicPr>
        <p:blipFill>
          <a:blip r:embed="rId2"/>
          <a:stretch>
            <a:fillRect/>
          </a:stretch>
        </p:blipFill>
        <p:spPr>
          <a:xfrm>
            <a:off x="225778" y="1001660"/>
            <a:ext cx="4940636" cy="2568448"/>
          </a:xfrm>
          <a:prstGeom prst="rect">
            <a:avLst/>
          </a:prstGeom>
        </p:spPr>
      </p:pic>
      <p:pic>
        <p:nvPicPr>
          <p:cNvPr id="4" name="Picture 3" descr="EU-ARCs-cropped.pdf"/>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5065889" y="2925870"/>
            <a:ext cx="3416496" cy="3451645"/>
          </a:xfrm>
          <a:prstGeom prst="rect">
            <a:avLst/>
          </a:prstGeom>
        </p:spPr>
      </p:pic>
      <p:sp>
        <p:nvSpPr>
          <p:cNvPr id="5" name="TextBox 4"/>
          <p:cNvSpPr txBox="1"/>
          <p:nvPr/>
        </p:nvSpPr>
        <p:spPr>
          <a:xfrm>
            <a:off x="5573888" y="903108"/>
            <a:ext cx="3121367" cy="1754327"/>
          </a:xfrm>
          <a:prstGeom prst="rect">
            <a:avLst/>
          </a:prstGeom>
          <a:noFill/>
        </p:spPr>
        <p:txBody>
          <a:bodyPr wrap="none" rtlCol="0">
            <a:spAutoFit/>
          </a:bodyPr>
          <a:lstStyle/>
          <a:p>
            <a:r>
              <a:rPr lang="en-US" b="1" dirty="0" smtClean="0">
                <a:solidFill>
                  <a:srgbClr val="0000FF"/>
                </a:solidFill>
              </a:rPr>
              <a:t>Joint ALMA Observatory:</a:t>
            </a:r>
          </a:p>
          <a:p>
            <a:endParaRPr lang="en-US" dirty="0" smtClean="0"/>
          </a:p>
          <a:p>
            <a:r>
              <a:rPr lang="en-US" dirty="0" smtClean="0"/>
              <a:t>Europe (ESO): 33.75%</a:t>
            </a:r>
          </a:p>
          <a:p>
            <a:r>
              <a:rPr lang="en-US" dirty="0" smtClean="0"/>
              <a:t>North America (NRAO): 33.75%</a:t>
            </a:r>
          </a:p>
          <a:p>
            <a:r>
              <a:rPr lang="en-US" dirty="0" smtClean="0"/>
              <a:t>East Asia (NAOJ): 22.5%</a:t>
            </a:r>
          </a:p>
          <a:p>
            <a:r>
              <a:rPr lang="en-US" dirty="0" smtClean="0"/>
              <a:t>Chile: 10%</a:t>
            </a:r>
            <a:endParaRPr lang="en-US" dirty="0"/>
          </a:p>
        </p:txBody>
      </p:sp>
      <p:sp>
        <p:nvSpPr>
          <p:cNvPr id="6" name="TextBox 5"/>
          <p:cNvSpPr txBox="1"/>
          <p:nvPr/>
        </p:nvSpPr>
        <p:spPr>
          <a:xfrm>
            <a:off x="846667" y="4092222"/>
            <a:ext cx="3381267" cy="1200329"/>
          </a:xfrm>
          <a:prstGeom prst="rect">
            <a:avLst/>
          </a:prstGeom>
          <a:noFill/>
        </p:spPr>
        <p:txBody>
          <a:bodyPr wrap="none" rtlCol="0">
            <a:spAutoFit/>
          </a:bodyPr>
          <a:lstStyle/>
          <a:p>
            <a:r>
              <a:rPr lang="en-US" b="1" dirty="0" smtClean="0">
                <a:solidFill>
                  <a:srgbClr val="0000FF"/>
                </a:solidFill>
              </a:rPr>
              <a:t>In Europe: </a:t>
            </a:r>
          </a:p>
          <a:p>
            <a:r>
              <a:rPr lang="en-US" dirty="0" smtClean="0"/>
              <a:t>A network of 7 ARC-nodes and </a:t>
            </a:r>
          </a:p>
          <a:p>
            <a:r>
              <a:rPr lang="en-US" dirty="0" smtClean="0"/>
              <a:t>1 Centre of Expertise, coordinated</a:t>
            </a:r>
          </a:p>
          <a:p>
            <a:r>
              <a:rPr lang="en-US" dirty="0" smtClean="0"/>
              <a:t>by the central node at ESO.</a:t>
            </a:r>
            <a:endParaRPr lang="en-US" dirty="0"/>
          </a:p>
        </p:txBody>
      </p:sp>
      <p:sp>
        <p:nvSpPr>
          <p:cNvPr id="7" name="TextBox 6"/>
          <p:cNvSpPr txBox="1"/>
          <p:nvPr/>
        </p:nvSpPr>
        <p:spPr>
          <a:xfrm>
            <a:off x="1227667" y="211668"/>
            <a:ext cx="5378796" cy="584776"/>
          </a:xfrm>
          <a:prstGeom prst="rect">
            <a:avLst/>
          </a:prstGeom>
          <a:noFill/>
        </p:spPr>
        <p:txBody>
          <a:bodyPr wrap="none" rtlCol="0">
            <a:spAutoFit/>
          </a:bodyPr>
          <a:lstStyle/>
          <a:p>
            <a:r>
              <a:rPr lang="en-US" sz="3200" b="1" dirty="0" smtClean="0"/>
              <a:t>ORGANIZATIONAL STRUCTURE</a:t>
            </a:r>
            <a:endParaRPr lang="en-US" sz="3200" b="1" dirty="0"/>
          </a:p>
        </p:txBody>
      </p:sp>
      <p:sp>
        <p:nvSpPr>
          <p:cNvPr id="8" name="Footer Placeholder 7"/>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241977" y="832556"/>
            <a:ext cx="2821430" cy="3139321"/>
          </a:xfrm>
          <a:prstGeom prst="rect">
            <a:avLst/>
          </a:prstGeom>
          <a:noFill/>
        </p:spPr>
        <p:txBody>
          <a:bodyPr wrap="none" rtlCol="0">
            <a:spAutoFit/>
          </a:bodyPr>
          <a:lstStyle/>
          <a:p>
            <a:r>
              <a:rPr lang="en-US" dirty="0" smtClean="0"/>
              <a:t>Resolution (</a:t>
            </a:r>
            <a:r>
              <a:rPr lang="en-US" dirty="0" err="1" smtClean="0"/>
              <a:t>arcsec</a:t>
            </a:r>
            <a:r>
              <a:rPr lang="en-US" dirty="0" smtClean="0"/>
              <a:t>):</a:t>
            </a:r>
          </a:p>
          <a:p>
            <a:r>
              <a:rPr lang="en-US" dirty="0" smtClean="0"/>
              <a:t>0.2 </a:t>
            </a:r>
            <a:r>
              <a:rPr lang="en-US" dirty="0" err="1" smtClean="0"/>
              <a:t>x</a:t>
            </a:r>
            <a:r>
              <a:rPr lang="en-US" dirty="0" smtClean="0"/>
              <a:t> (300GHz/f) (1km/b</a:t>
            </a:r>
            <a:r>
              <a:rPr lang="en-US" baseline="-25000" dirty="0" smtClean="0"/>
              <a:t>max </a:t>
            </a:r>
            <a:r>
              <a:rPr lang="en-US" dirty="0" smtClean="0"/>
              <a:t>)</a:t>
            </a:r>
          </a:p>
          <a:p>
            <a:endParaRPr lang="en-US" dirty="0" smtClean="0"/>
          </a:p>
          <a:p>
            <a:r>
              <a:rPr lang="en-US" dirty="0" smtClean="0"/>
              <a:t>MRS (</a:t>
            </a:r>
            <a:r>
              <a:rPr lang="en-US" dirty="0" err="1" smtClean="0"/>
              <a:t>arcsec</a:t>
            </a:r>
            <a:r>
              <a:rPr lang="en-US" dirty="0" smtClean="0"/>
              <a:t>):</a:t>
            </a:r>
          </a:p>
          <a:p>
            <a:r>
              <a:rPr lang="en-US" dirty="0" smtClean="0"/>
              <a:t>124 </a:t>
            </a:r>
            <a:r>
              <a:rPr lang="en-US" dirty="0" err="1" smtClean="0"/>
              <a:t>x</a:t>
            </a:r>
            <a:r>
              <a:rPr lang="en-US" dirty="0" smtClean="0"/>
              <a:t> (1m/b</a:t>
            </a:r>
            <a:r>
              <a:rPr lang="en-US" baseline="-25000" dirty="0" smtClean="0"/>
              <a:t>min </a:t>
            </a:r>
            <a:r>
              <a:rPr lang="en-US" dirty="0" smtClean="0"/>
              <a:t>) (300GHz/f)</a:t>
            </a:r>
          </a:p>
          <a:p>
            <a:endParaRPr lang="en-US" dirty="0" smtClean="0"/>
          </a:p>
          <a:p>
            <a:r>
              <a:rPr lang="en-US" dirty="0" smtClean="0"/>
              <a:t>FOV (</a:t>
            </a:r>
            <a:r>
              <a:rPr lang="en-US" dirty="0" err="1" smtClean="0"/>
              <a:t>arcsec</a:t>
            </a:r>
            <a:r>
              <a:rPr lang="en-US" dirty="0" smtClean="0"/>
              <a:t>):</a:t>
            </a:r>
          </a:p>
          <a:p>
            <a:r>
              <a:rPr lang="en-US" dirty="0" smtClean="0"/>
              <a:t>20.6 </a:t>
            </a:r>
            <a:r>
              <a:rPr lang="en-US" dirty="0" err="1" smtClean="0"/>
              <a:t>x</a:t>
            </a:r>
            <a:r>
              <a:rPr lang="en-US" dirty="0" smtClean="0"/>
              <a:t> (300GHz/f)</a:t>
            </a:r>
          </a:p>
          <a:p>
            <a:endParaRPr lang="en-US" dirty="0" smtClean="0"/>
          </a:p>
          <a:p>
            <a:endParaRPr lang="en-US" dirty="0" smtClean="0"/>
          </a:p>
          <a:p>
            <a:r>
              <a:rPr lang="en-US" b="1" dirty="0" smtClean="0">
                <a:solidFill>
                  <a:srgbClr val="0000FF"/>
                </a:solidFill>
              </a:rPr>
              <a:t>Blue:</a:t>
            </a:r>
            <a:r>
              <a:rPr lang="en-US" dirty="0" smtClean="0"/>
              <a:t> non-standard</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pic>
        <p:nvPicPr>
          <p:cNvPr id="6" name="Picture 5" descr="PG-tabA1.jpg"/>
          <p:cNvPicPr>
            <a:picLocks noChangeAspect="1"/>
          </p:cNvPicPr>
          <p:nvPr/>
        </p:nvPicPr>
        <p:blipFill>
          <a:blip r:embed="rId3"/>
          <a:stretch>
            <a:fillRect/>
          </a:stretch>
        </p:blipFill>
        <p:spPr>
          <a:xfrm>
            <a:off x="0" y="0"/>
            <a:ext cx="6040808" cy="68580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2116663" y="282227"/>
            <a:ext cx="4952798" cy="584776"/>
          </a:xfrm>
          <a:prstGeom prst="rect">
            <a:avLst/>
          </a:prstGeom>
          <a:noFill/>
        </p:spPr>
        <p:txBody>
          <a:bodyPr wrap="none" rtlCol="0">
            <a:spAutoFit/>
          </a:bodyPr>
          <a:lstStyle/>
          <a:p>
            <a:r>
              <a:rPr lang="en-US" sz="3200" b="1" dirty="0" smtClean="0"/>
              <a:t>MRS and Angular resolution</a:t>
            </a:r>
            <a:endParaRPr lang="en-US" sz="3200" b="1" dirty="0"/>
          </a:p>
        </p:txBody>
      </p:sp>
      <p:sp>
        <p:nvSpPr>
          <p:cNvPr id="4" name="TextBox 3"/>
          <p:cNvSpPr txBox="1"/>
          <p:nvPr/>
        </p:nvSpPr>
        <p:spPr>
          <a:xfrm>
            <a:off x="526977" y="1069503"/>
            <a:ext cx="7812690" cy="2031325"/>
          </a:xfrm>
          <a:prstGeom prst="rect">
            <a:avLst/>
          </a:prstGeom>
          <a:noFill/>
        </p:spPr>
        <p:txBody>
          <a:bodyPr wrap="square" rtlCol="0">
            <a:spAutoFit/>
          </a:bodyPr>
          <a:lstStyle/>
          <a:p>
            <a:r>
              <a:rPr lang="en-US" dirty="0" smtClean="0">
                <a:solidFill>
                  <a:srgbClr val="0000FF"/>
                </a:solidFill>
              </a:rPr>
              <a:t>MRS = Maximum Recoverable Scale</a:t>
            </a:r>
          </a:p>
          <a:p>
            <a:endParaRPr lang="en-US" dirty="0" smtClean="0"/>
          </a:p>
          <a:p>
            <a:r>
              <a:rPr lang="en-US" dirty="0" smtClean="0"/>
              <a:t>Resolution (</a:t>
            </a:r>
            <a:r>
              <a:rPr lang="en-US" dirty="0" err="1" smtClean="0"/>
              <a:t>arcsec</a:t>
            </a:r>
            <a:r>
              <a:rPr lang="en-US" dirty="0" smtClean="0"/>
              <a:t>):     0.2 </a:t>
            </a:r>
            <a:r>
              <a:rPr lang="en-US" dirty="0" err="1" smtClean="0"/>
              <a:t>x</a:t>
            </a:r>
            <a:r>
              <a:rPr lang="en-US" dirty="0" smtClean="0"/>
              <a:t> (300GHz/f) (1km/b</a:t>
            </a:r>
            <a:r>
              <a:rPr lang="en-US" baseline="-25000" dirty="0" smtClean="0"/>
              <a:t>max </a:t>
            </a:r>
            <a:r>
              <a:rPr lang="en-US" dirty="0" smtClean="0"/>
              <a:t>)</a:t>
            </a:r>
          </a:p>
          <a:p>
            <a:endParaRPr lang="en-US" dirty="0" smtClean="0"/>
          </a:p>
          <a:p>
            <a:r>
              <a:rPr lang="en-US" dirty="0" smtClean="0"/>
              <a:t>MRS (</a:t>
            </a:r>
            <a:r>
              <a:rPr lang="en-US" dirty="0" err="1" smtClean="0"/>
              <a:t>arcsec</a:t>
            </a:r>
            <a:r>
              <a:rPr lang="en-US" dirty="0" smtClean="0"/>
              <a:t>):                124 </a:t>
            </a:r>
            <a:r>
              <a:rPr lang="en-US" dirty="0" err="1" smtClean="0"/>
              <a:t>x</a:t>
            </a:r>
            <a:r>
              <a:rPr lang="en-US" dirty="0" smtClean="0"/>
              <a:t> (1m/b</a:t>
            </a:r>
            <a:r>
              <a:rPr lang="en-US" baseline="-25000" dirty="0" smtClean="0"/>
              <a:t>min </a:t>
            </a:r>
            <a:r>
              <a:rPr lang="en-US" dirty="0" smtClean="0"/>
              <a:t>) (300GHz/f)</a:t>
            </a:r>
          </a:p>
          <a:p>
            <a:endParaRPr lang="en-US" dirty="0" smtClean="0"/>
          </a:p>
          <a:p>
            <a:r>
              <a:rPr lang="en-US" dirty="0" smtClean="0"/>
              <a:t>FOV (</a:t>
            </a:r>
            <a:r>
              <a:rPr lang="en-US" dirty="0" err="1" smtClean="0"/>
              <a:t>arcsec</a:t>
            </a:r>
            <a:r>
              <a:rPr lang="en-US" dirty="0" smtClean="0"/>
              <a:t>):                 20.6 </a:t>
            </a:r>
            <a:r>
              <a:rPr lang="en-US" dirty="0" err="1" smtClean="0"/>
              <a:t>x</a:t>
            </a:r>
            <a:r>
              <a:rPr lang="en-US" dirty="0" smtClean="0"/>
              <a:t> (300GHz/f)</a:t>
            </a:r>
            <a:endParaRPr lang="en-US" dirty="0"/>
          </a:p>
        </p:txBody>
      </p:sp>
      <p:sp>
        <p:nvSpPr>
          <p:cNvPr id="5" name="TextBox 4"/>
          <p:cNvSpPr txBox="1"/>
          <p:nvPr/>
        </p:nvSpPr>
        <p:spPr>
          <a:xfrm>
            <a:off x="526977" y="3287896"/>
            <a:ext cx="8229536" cy="2893100"/>
          </a:xfrm>
          <a:prstGeom prst="rect">
            <a:avLst/>
          </a:prstGeom>
          <a:noFill/>
        </p:spPr>
        <p:txBody>
          <a:bodyPr wrap="none" rtlCol="0">
            <a:spAutoFit/>
          </a:bodyPr>
          <a:lstStyle/>
          <a:p>
            <a:r>
              <a:rPr lang="en-US" dirty="0" smtClean="0"/>
              <a:t>MRS is a “guideline for the largest angular structure on which some of the flux of a </a:t>
            </a:r>
          </a:p>
          <a:p>
            <a:r>
              <a:rPr lang="en-US" dirty="0" smtClean="0"/>
              <a:t>smooth structure can be reasonably recovered by the interferometer.” (Cycle5 primer)</a:t>
            </a:r>
          </a:p>
          <a:p>
            <a:endParaRPr lang="en-US" dirty="0" smtClean="0"/>
          </a:p>
          <a:p>
            <a:r>
              <a:rPr lang="en-US" dirty="0" smtClean="0"/>
              <a:t>i.e. anything much larger will (start to) be ‘resolved out’: the </a:t>
            </a:r>
            <a:r>
              <a:rPr lang="en-US" sz="2000" b="1" dirty="0" smtClean="0">
                <a:solidFill>
                  <a:srgbClr val="0000FF"/>
                </a:solidFill>
              </a:rPr>
              <a:t>missing flux </a:t>
            </a:r>
            <a:r>
              <a:rPr lang="en-US" dirty="0" smtClean="0"/>
              <a:t>problem, </a:t>
            </a:r>
          </a:p>
          <a:p>
            <a:r>
              <a:rPr lang="en-US" dirty="0" smtClean="0"/>
              <a:t>intrinsic to interferometers. </a:t>
            </a:r>
          </a:p>
          <a:p>
            <a:endParaRPr lang="en-US" dirty="0" smtClean="0"/>
          </a:p>
          <a:p>
            <a:r>
              <a:rPr lang="en-US" dirty="0" smtClean="0"/>
              <a:t>To recover this emission, additional observations needed, including observations with</a:t>
            </a:r>
          </a:p>
          <a:p>
            <a:r>
              <a:rPr lang="en-US" dirty="0" smtClean="0"/>
              <a:t>More compact configurations (with the 12-m array, the 7-m array, or single-dish [TP])</a:t>
            </a:r>
          </a:p>
          <a:p>
            <a:endParaRPr lang="en-US" dirty="0" smtClean="0"/>
          </a:p>
          <a:p>
            <a:r>
              <a:rPr lang="en-US" dirty="0" smtClean="0"/>
              <a:t>Only certain combinations of arrays are allowed – see next slides</a:t>
            </a:r>
            <a:endParaRPr lang="en-US" dirty="0"/>
          </a:p>
        </p:txBody>
      </p:sp>
      <p:sp>
        <p:nvSpPr>
          <p:cNvPr id="6" name="Footer Placeholder 5"/>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primer-fig28.jpg"/>
          <p:cNvPicPr>
            <a:picLocks noChangeAspect="1"/>
          </p:cNvPicPr>
          <p:nvPr/>
        </p:nvPicPr>
        <p:blipFill>
          <a:blip r:embed="rId3"/>
          <a:stretch>
            <a:fillRect/>
          </a:stretch>
        </p:blipFill>
        <p:spPr>
          <a:xfrm>
            <a:off x="239905" y="963174"/>
            <a:ext cx="5475110" cy="5349559"/>
          </a:xfrm>
          <a:prstGeom prst="rect">
            <a:avLst/>
          </a:prstGeom>
        </p:spPr>
      </p:pic>
      <p:sp>
        <p:nvSpPr>
          <p:cNvPr id="4" name="TextBox 3"/>
          <p:cNvSpPr txBox="1"/>
          <p:nvPr/>
        </p:nvSpPr>
        <p:spPr>
          <a:xfrm>
            <a:off x="2116663" y="282227"/>
            <a:ext cx="4952798" cy="584776"/>
          </a:xfrm>
          <a:prstGeom prst="rect">
            <a:avLst/>
          </a:prstGeom>
          <a:noFill/>
        </p:spPr>
        <p:txBody>
          <a:bodyPr wrap="none" rtlCol="0">
            <a:spAutoFit/>
          </a:bodyPr>
          <a:lstStyle/>
          <a:p>
            <a:r>
              <a:rPr lang="en-US" sz="3200" b="1" dirty="0" smtClean="0"/>
              <a:t>MRS and Angular resolution</a:t>
            </a:r>
            <a:endParaRPr lang="en-US" sz="3200" b="1" dirty="0"/>
          </a:p>
        </p:txBody>
      </p:sp>
      <p:sp>
        <p:nvSpPr>
          <p:cNvPr id="5" name="TextBox 4"/>
          <p:cNvSpPr txBox="1"/>
          <p:nvPr/>
        </p:nvSpPr>
        <p:spPr>
          <a:xfrm>
            <a:off x="5743228" y="1354667"/>
            <a:ext cx="3182444" cy="2031325"/>
          </a:xfrm>
          <a:prstGeom prst="rect">
            <a:avLst/>
          </a:prstGeom>
          <a:noFill/>
        </p:spPr>
        <p:txBody>
          <a:bodyPr wrap="none" rtlCol="0">
            <a:spAutoFit/>
          </a:bodyPr>
          <a:lstStyle/>
          <a:p>
            <a:r>
              <a:rPr lang="en-US" dirty="0" smtClean="0"/>
              <a:t>Useful figure to help you find</a:t>
            </a:r>
          </a:p>
          <a:p>
            <a:r>
              <a:rPr lang="en-US" dirty="0" smtClean="0"/>
              <a:t>whether more than one 12-m </a:t>
            </a:r>
          </a:p>
          <a:p>
            <a:r>
              <a:rPr lang="en-US" dirty="0" smtClean="0"/>
              <a:t>array configuration or a </a:t>
            </a:r>
          </a:p>
          <a:p>
            <a:r>
              <a:rPr lang="en-US" dirty="0" smtClean="0"/>
              <a:t>combination of arrays is needed</a:t>
            </a:r>
          </a:p>
          <a:p>
            <a:r>
              <a:rPr lang="en-US" dirty="0" smtClean="0"/>
              <a:t>to accommodate the MRS and</a:t>
            </a:r>
          </a:p>
          <a:p>
            <a:r>
              <a:rPr lang="en-US" dirty="0" smtClean="0"/>
              <a:t>angular resolution required by</a:t>
            </a:r>
          </a:p>
          <a:p>
            <a:r>
              <a:rPr lang="en-US" dirty="0" smtClean="0"/>
              <a:t>your project.</a:t>
            </a:r>
            <a:endParaRPr lang="en-US" dirty="0"/>
          </a:p>
        </p:txBody>
      </p:sp>
      <p:sp>
        <p:nvSpPr>
          <p:cNvPr id="6" name="Footer Placeholder 5"/>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caption-fig28primer.jpg"/>
          <p:cNvPicPr>
            <a:picLocks noChangeAspect="1"/>
          </p:cNvPicPr>
          <p:nvPr/>
        </p:nvPicPr>
        <p:blipFill>
          <a:blip r:embed="rId3"/>
          <a:stretch>
            <a:fillRect/>
          </a:stretch>
        </p:blipFill>
        <p:spPr>
          <a:xfrm>
            <a:off x="264836" y="1225069"/>
            <a:ext cx="8685511" cy="3008263"/>
          </a:xfrm>
          <a:prstGeom prst="rect">
            <a:avLst/>
          </a:prstGeom>
        </p:spPr>
      </p:pic>
      <p:sp>
        <p:nvSpPr>
          <p:cNvPr id="4" name="Footer Placeholder 3"/>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326444" y="338669"/>
            <a:ext cx="6411581" cy="461665"/>
          </a:xfrm>
          <a:prstGeom prst="rect">
            <a:avLst/>
          </a:prstGeom>
          <a:noFill/>
        </p:spPr>
        <p:txBody>
          <a:bodyPr wrap="none" rtlCol="0">
            <a:spAutoFit/>
          </a:bodyPr>
          <a:lstStyle/>
          <a:p>
            <a:r>
              <a:rPr lang="en-US" sz="2400" b="1" dirty="0" smtClean="0"/>
              <a:t>Allowed array combinations and time multipliers</a:t>
            </a:r>
            <a:endParaRPr lang="en-US" sz="2400" b="1" dirty="0"/>
          </a:p>
        </p:txBody>
      </p:sp>
      <p:sp>
        <p:nvSpPr>
          <p:cNvPr id="6" name="TextBox 5"/>
          <p:cNvSpPr txBox="1"/>
          <p:nvPr/>
        </p:nvSpPr>
        <p:spPr>
          <a:xfrm>
            <a:off x="1326444" y="5813778"/>
            <a:ext cx="6099747" cy="369332"/>
          </a:xfrm>
          <a:prstGeom prst="rect">
            <a:avLst/>
          </a:prstGeom>
          <a:noFill/>
        </p:spPr>
        <p:txBody>
          <a:bodyPr wrap="none" rtlCol="0">
            <a:spAutoFit/>
          </a:bodyPr>
          <a:lstStyle/>
          <a:p>
            <a:r>
              <a:rPr lang="en-US" dirty="0" smtClean="0">
                <a:solidFill>
                  <a:srgbClr val="FF0000"/>
                </a:solidFill>
              </a:rPr>
              <a:t>Combining arrays can be very time consuming so choose wisely.</a:t>
            </a:r>
            <a:endParaRPr lang="en-US" dirty="0">
              <a:solidFill>
                <a:srgbClr val="FF0000"/>
              </a:solidFill>
            </a:endParaRPr>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pic>
        <p:nvPicPr>
          <p:cNvPr id="8" name="Picture 7" descr="PG-tabA2.jpg"/>
          <p:cNvPicPr>
            <a:picLocks noChangeAspect="1"/>
          </p:cNvPicPr>
          <p:nvPr/>
        </p:nvPicPr>
        <p:blipFill>
          <a:blip r:embed="rId3"/>
          <a:stretch>
            <a:fillRect/>
          </a:stretch>
        </p:blipFill>
        <p:spPr>
          <a:xfrm>
            <a:off x="1374648" y="1386840"/>
            <a:ext cx="6394704" cy="408432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array-combinations-Biggs2015.jpg"/>
          <p:cNvPicPr>
            <a:picLocks noChangeAspect="1"/>
          </p:cNvPicPr>
          <p:nvPr/>
        </p:nvPicPr>
        <p:blipFill>
          <a:blip r:embed="rId3"/>
          <a:stretch>
            <a:fillRect/>
          </a:stretch>
        </p:blipFill>
        <p:spPr>
          <a:xfrm>
            <a:off x="1517904" y="1752600"/>
            <a:ext cx="6108192" cy="3352800"/>
          </a:xfrm>
          <a:prstGeom prst="rect">
            <a:avLst/>
          </a:prstGeom>
        </p:spPr>
      </p:pic>
      <p:sp>
        <p:nvSpPr>
          <p:cNvPr id="4" name="TextBox 3"/>
          <p:cNvSpPr txBox="1"/>
          <p:nvPr/>
        </p:nvSpPr>
        <p:spPr>
          <a:xfrm>
            <a:off x="1326444" y="677333"/>
            <a:ext cx="6411581" cy="461665"/>
          </a:xfrm>
          <a:prstGeom prst="rect">
            <a:avLst/>
          </a:prstGeom>
          <a:noFill/>
        </p:spPr>
        <p:txBody>
          <a:bodyPr wrap="none" rtlCol="0">
            <a:spAutoFit/>
          </a:bodyPr>
          <a:lstStyle/>
          <a:p>
            <a:r>
              <a:rPr lang="en-US" sz="2400" b="1" dirty="0" smtClean="0"/>
              <a:t>Allowed array combinations and time multipliers</a:t>
            </a:r>
            <a:endParaRPr lang="en-US" sz="2400" b="1"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776114" y="126000"/>
            <a:ext cx="7539594" cy="461665"/>
          </a:xfrm>
          <a:prstGeom prst="rect">
            <a:avLst/>
          </a:prstGeom>
          <a:noFill/>
        </p:spPr>
        <p:txBody>
          <a:bodyPr wrap="none" rtlCol="0">
            <a:spAutoFit/>
          </a:bodyPr>
          <a:lstStyle/>
          <a:p>
            <a:r>
              <a:rPr lang="en-US" sz="2400" b="1" dirty="0" smtClean="0"/>
              <a:t>Spectral setup: </a:t>
            </a:r>
            <a:r>
              <a:rPr lang="en-US" sz="2400" b="1" dirty="0" smtClean="0">
                <a:solidFill>
                  <a:srgbClr val="0000FF"/>
                </a:solidFill>
              </a:rPr>
              <a:t>sidebands</a:t>
            </a:r>
            <a:r>
              <a:rPr lang="en-US" sz="2400" b="1" dirty="0" smtClean="0"/>
              <a:t>, basebands &amp; spectral windows</a:t>
            </a:r>
            <a:endParaRPr lang="en-US" sz="2400" b="1" dirty="0"/>
          </a:p>
        </p:txBody>
      </p:sp>
      <p:sp>
        <p:nvSpPr>
          <p:cNvPr id="4" name="TextBox 3"/>
          <p:cNvSpPr txBox="1"/>
          <p:nvPr/>
        </p:nvSpPr>
        <p:spPr>
          <a:xfrm>
            <a:off x="169341" y="1030115"/>
            <a:ext cx="8788696" cy="2585323"/>
          </a:xfrm>
          <a:prstGeom prst="rect">
            <a:avLst/>
          </a:prstGeom>
          <a:noFill/>
        </p:spPr>
        <p:txBody>
          <a:bodyPr wrap="square" rtlCol="0">
            <a:spAutoFit/>
          </a:bodyPr>
          <a:lstStyle/>
          <a:p>
            <a:r>
              <a:rPr lang="en-US" dirty="0" smtClean="0"/>
              <a:t>Observed sky frequencies need to be down-converted before being sent to the </a:t>
            </a:r>
            <a:r>
              <a:rPr lang="en-US" dirty="0" err="1" smtClean="0"/>
              <a:t>correlator</a:t>
            </a:r>
            <a:r>
              <a:rPr lang="en-US" dirty="0" smtClean="0"/>
              <a:t>.</a:t>
            </a:r>
          </a:p>
          <a:p>
            <a:endParaRPr lang="en-US" dirty="0" smtClean="0"/>
          </a:p>
          <a:p>
            <a:r>
              <a:rPr lang="en-US" dirty="0" smtClean="0"/>
              <a:t>For this to occur, the signal from the source is mixed with that of a (set of) Local </a:t>
            </a:r>
            <a:r>
              <a:rPr lang="en-US" dirty="0" err="1" smtClean="0"/>
              <a:t>Oscillator(s</a:t>
            </a:r>
            <a:r>
              <a:rPr lang="en-US" dirty="0" smtClean="0"/>
              <a:t>)</a:t>
            </a:r>
          </a:p>
          <a:p>
            <a:r>
              <a:rPr lang="en-US" dirty="0" smtClean="0"/>
              <a:t>which results in the creation of 2 sidebands, </a:t>
            </a:r>
            <a:r>
              <a:rPr lang="en-US" dirty="0" smtClean="0">
                <a:solidFill>
                  <a:srgbClr val="0000FF"/>
                </a:solidFill>
              </a:rPr>
              <a:t>‘upper’ and ‘lower’</a:t>
            </a:r>
            <a:r>
              <a:rPr lang="en-US" dirty="0" smtClean="0"/>
              <a:t>:</a:t>
            </a:r>
          </a:p>
          <a:p>
            <a:endParaRPr lang="en-US" dirty="0" smtClean="0"/>
          </a:p>
          <a:p>
            <a:r>
              <a:rPr lang="en-US" dirty="0" smtClean="0"/>
              <a:t>For the lower sideband (LSB): (F</a:t>
            </a:r>
            <a:r>
              <a:rPr lang="en-US" baseline="-25000" dirty="0" smtClean="0"/>
              <a:t>LO1</a:t>
            </a:r>
            <a:r>
              <a:rPr lang="en-US" dirty="0" smtClean="0"/>
              <a:t> - </a:t>
            </a:r>
            <a:r>
              <a:rPr lang="en-US" dirty="0" err="1" smtClean="0"/>
              <a:t>IF</a:t>
            </a:r>
            <a:r>
              <a:rPr lang="en-US" baseline="-25000" dirty="0" err="1" smtClean="0"/>
              <a:t>lo</a:t>
            </a:r>
            <a:r>
              <a:rPr lang="en-US" dirty="0" smtClean="0"/>
              <a:t>) to (F</a:t>
            </a:r>
            <a:r>
              <a:rPr lang="en-US" baseline="-25000" dirty="0" smtClean="0"/>
              <a:t>LO1</a:t>
            </a:r>
            <a:r>
              <a:rPr lang="en-US" dirty="0" smtClean="0"/>
              <a:t> - </a:t>
            </a:r>
            <a:r>
              <a:rPr lang="en-US" dirty="0" err="1" smtClean="0"/>
              <a:t>IF</a:t>
            </a:r>
            <a:r>
              <a:rPr lang="en-US" baseline="-25000" dirty="0" err="1" smtClean="0"/>
              <a:t>hi</a:t>
            </a:r>
            <a:r>
              <a:rPr lang="en-US" dirty="0" smtClean="0"/>
              <a:t>) </a:t>
            </a:r>
          </a:p>
          <a:p>
            <a:r>
              <a:rPr lang="en-US" dirty="0" smtClean="0"/>
              <a:t>For the upper sideband (USB): (F</a:t>
            </a:r>
            <a:r>
              <a:rPr lang="en-US" baseline="-25000" dirty="0" smtClean="0"/>
              <a:t>LO1</a:t>
            </a:r>
            <a:r>
              <a:rPr lang="en-US" dirty="0" smtClean="0"/>
              <a:t> + </a:t>
            </a:r>
            <a:r>
              <a:rPr lang="en-US" dirty="0" err="1" smtClean="0"/>
              <a:t>IF</a:t>
            </a:r>
            <a:r>
              <a:rPr lang="en-US" baseline="-25000" dirty="0" err="1" smtClean="0"/>
              <a:t>lo</a:t>
            </a:r>
            <a:r>
              <a:rPr lang="en-US" dirty="0" smtClean="0"/>
              <a:t>) to (F</a:t>
            </a:r>
            <a:r>
              <a:rPr lang="en-US" baseline="-25000" dirty="0" smtClean="0"/>
              <a:t>LO1</a:t>
            </a:r>
            <a:r>
              <a:rPr lang="en-US" dirty="0" smtClean="0"/>
              <a:t> + </a:t>
            </a:r>
            <a:r>
              <a:rPr lang="en-US" dirty="0" err="1" smtClean="0"/>
              <a:t>If</a:t>
            </a:r>
            <a:r>
              <a:rPr lang="en-US" baseline="-25000" dirty="0" err="1" smtClean="0"/>
              <a:t>hi</a:t>
            </a:r>
            <a:r>
              <a:rPr lang="en-US" dirty="0" smtClean="0"/>
              <a:t>)</a:t>
            </a:r>
          </a:p>
          <a:p>
            <a:endParaRPr lang="en-US" dirty="0" smtClean="0"/>
          </a:p>
          <a:p>
            <a:r>
              <a:rPr lang="en-US" dirty="0" smtClean="0"/>
              <a:t>NB: for </a:t>
            </a:r>
            <a:r>
              <a:rPr lang="en-US" u="sng" dirty="0" smtClean="0"/>
              <a:t>both</a:t>
            </a:r>
            <a:r>
              <a:rPr lang="en-US" dirty="0" smtClean="0"/>
              <a:t> polarizations!</a:t>
            </a:r>
          </a:p>
        </p:txBody>
      </p:sp>
      <p:pic>
        <p:nvPicPr>
          <p:cNvPr id="5" name="Picture 4" descr="usb-lsb-fig4.2-techhdbk.jpg"/>
          <p:cNvPicPr>
            <a:picLocks noChangeAspect="1"/>
          </p:cNvPicPr>
          <p:nvPr/>
        </p:nvPicPr>
        <p:blipFill>
          <a:blip r:embed="rId2"/>
          <a:stretch>
            <a:fillRect/>
          </a:stretch>
        </p:blipFill>
        <p:spPr>
          <a:xfrm>
            <a:off x="2002218" y="3738679"/>
            <a:ext cx="4876800" cy="2212848"/>
          </a:xfrm>
          <a:prstGeom prst="rect">
            <a:avLst/>
          </a:prstGeom>
        </p:spPr>
      </p:pic>
      <p:sp>
        <p:nvSpPr>
          <p:cNvPr id="6" name="Footer Placeholder 5"/>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776114" y="127002"/>
            <a:ext cx="7539594" cy="461665"/>
          </a:xfrm>
          <a:prstGeom prst="rect">
            <a:avLst/>
          </a:prstGeom>
          <a:noFill/>
        </p:spPr>
        <p:txBody>
          <a:bodyPr wrap="none" rtlCol="0">
            <a:spAutoFit/>
          </a:bodyPr>
          <a:lstStyle/>
          <a:p>
            <a:r>
              <a:rPr lang="en-US" sz="2400" b="1" dirty="0" smtClean="0"/>
              <a:t>Spectral setup: sidebands, </a:t>
            </a:r>
            <a:r>
              <a:rPr lang="en-US" sz="2400" b="1" dirty="0" smtClean="0">
                <a:solidFill>
                  <a:srgbClr val="0000FF"/>
                </a:solidFill>
              </a:rPr>
              <a:t>basebands</a:t>
            </a:r>
            <a:r>
              <a:rPr lang="en-US" sz="2400" b="1" dirty="0" smtClean="0"/>
              <a:t> &amp; spectral windows</a:t>
            </a:r>
            <a:endParaRPr lang="en-US" sz="2400" b="1" dirty="0"/>
          </a:p>
        </p:txBody>
      </p:sp>
      <p:sp>
        <p:nvSpPr>
          <p:cNvPr id="6" name="TextBox 5"/>
          <p:cNvSpPr txBox="1"/>
          <p:nvPr/>
        </p:nvSpPr>
        <p:spPr>
          <a:xfrm>
            <a:off x="1397000" y="4134556"/>
            <a:ext cx="7090027" cy="1200329"/>
          </a:xfrm>
          <a:prstGeom prst="rect">
            <a:avLst/>
          </a:prstGeom>
          <a:noFill/>
        </p:spPr>
        <p:txBody>
          <a:bodyPr wrap="none" rtlCol="0">
            <a:spAutoFit/>
          </a:bodyPr>
          <a:lstStyle/>
          <a:p>
            <a:r>
              <a:rPr lang="en-US" dirty="0" smtClean="0"/>
              <a:t>Within these sidebands, ALMA produces 4 </a:t>
            </a:r>
            <a:r>
              <a:rPr lang="en-US" dirty="0" err="1" smtClean="0"/>
              <a:t>x</a:t>
            </a:r>
            <a:r>
              <a:rPr lang="en-US" dirty="0" smtClean="0"/>
              <a:t> 2 GHz basebands</a:t>
            </a:r>
          </a:p>
          <a:p>
            <a:r>
              <a:rPr lang="en-US" dirty="0" smtClean="0"/>
              <a:t>that can be placed inside each sideband.</a:t>
            </a:r>
          </a:p>
          <a:p>
            <a:endParaRPr lang="en-US" dirty="0" smtClean="0"/>
          </a:p>
          <a:p>
            <a:r>
              <a:rPr lang="en-US" dirty="0" smtClean="0"/>
              <a:t>NB: basebands are not independent: overlapping </a:t>
            </a:r>
            <a:r>
              <a:rPr lang="en-US" dirty="0" err="1" smtClean="0"/>
              <a:t>BBs</a:t>
            </a:r>
            <a:r>
              <a:rPr lang="en-US" dirty="0" smtClean="0"/>
              <a:t> do not reduce noise</a:t>
            </a:r>
            <a:endParaRPr lang="en-US" dirty="0"/>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pic>
        <p:nvPicPr>
          <p:cNvPr id="8" name="Picture 7" descr="Fig3-primerC5.jpg"/>
          <p:cNvPicPr>
            <a:picLocks noChangeAspect="1"/>
          </p:cNvPicPr>
          <p:nvPr/>
        </p:nvPicPr>
        <p:blipFill>
          <a:blip r:embed="rId2"/>
          <a:stretch>
            <a:fillRect/>
          </a:stretch>
        </p:blipFill>
        <p:spPr>
          <a:xfrm>
            <a:off x="2291121" y="893311"/>
            <a:ext cx="4315968" cy="2913888"/>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4" name="Picture 3" descr="tabA4.jpg"/>
          <p:cNvPicPr>
            <a:picLocks noChangeAspect="1"/>
          </p:cNvPicPr>
          <p:nvPr/>
        </p:nvPicPr>
        <p:blipFill>
          <a:blip r:embed="rId2"/>
          <a:srcRect b="40947"/>
          <a:stretch>
            <a:fillRect/>
          </a:stretch>
        </p:blipFill>
        <p:spPr>
          <a:xfrm>
            <a:off x="516135" y="801742"/>
            <a:ext cx="6333744" cy="2336306"/>
          </a:xfrm>
          <a:prstGeom prst="rect">
            <a:avLst/>
          </a:prstGeom>
        </p:spPr>
      </p:pic>
      <p:sp>
        <p:nvSpPr>
          <p:cNvPr id="5" name="TextBox 4"/>
          <p:cNvSpPr txBox="1"/>
          <p:nvPr/>
        </p:nvSpPr>
        <p:spPr>
          <a:xfrm>
            <a:off x="776114" y="127002"/>
            <a:ext cx="7539594" cy="461665"/>
          </a:xfrm>
          <a:prstGeom prst="rect">
            <a:avLst/>
          </a:prstGeom>
          <a:noFill/>
        </p:spPr>
        <p:txBody>
          <a:bodyPr wrap="none" rtlCol="0">
            <a:spAutoFit/>
          </a:bodyPr>
          <a:lstStyle/>
          <a:p>
            <a:r>
              <a:rPr lang="en-US" sz="2400" b="1" dirty="0" smtClean="0"/>
              <a:t>Spectral setup: sidebands, basebands &amp; </a:t>
            </a:r>
            <a:r>
              <a:rPr lang="en-US" sz="2400" b="1" dirty="0" smtClean="0">
                <a:solidFill>
                  <a:srgbClr val="0000FF"/>
                </a:solidFill>
              </a:rPr>
              <a:t>spectral windows</a:t>
            </a:r>
            <a:endParaRPr lang="en-US" sz="2400" b="1" dirty="0">
              <a:solidFill>
                <a:srgbClr val="0000FF"/>
              </a:solidFill>
            </a:endParaRPr>
          </a:p>
        </p:txBody>
      </p:sp>
      <p:sp>
        <p:nvSpPr>
          <p:cNvPr id="6" name="TextBox 5"/>
          <p:cNvSpPr txBox="1"/>
          <p:nvPr/>
        </p:nvSpPr>
        <p:spPr>
          <a:xfrm>
            <a:off x="6609992" y="1397002"/>
            <a:ext cx="1111703" cy="338554"/>
          </a:xfrm>
          <a:prstGeom prst="rect">
            <a:avLst/>
          </a:prstGeom>
          <a:noFill/>
        </p:spPr>
        <p:txBody>
          <a:bodyPr wrap="none" rtlCol="0">
            <a:spAutoFit/>
          </a:bodyPr>
          <a:lstStyle/>
          <a:p>
            <a:r>
              <a:rPr lang="en-US" sz="1600" dirty="0" smtClean="0"/>
              <a:t>Continuum</a:t>
            </a:r>
            <a:endParaRPr lang="en-US" sz="1600" dirty="0"/>
          </a:p>
        </p:txBody>
      </p:sp>
      <p:sp>
        <p:nvSpPr>
          <p:cNvPr id="7" name="Right Brace 6"/>
          <p:cNvSpPr/>
          <p:nvPr/>
        </p:nvSpPr>
        <p:spPr>
          <a:xfrm>
            <a:off x="6688671" y="1735556"/>
            <a:ext cx="155448" cy="135195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6903502" y="2226730"/>
            <a:ext cx="1287732" cy="338554"/>
          </a:xfrm>
          <a:prstGeom prst="rect">
            <a:avLst/>
          </a:prstGeom>
          <a:noFill/>
        </p:spPr>
        <p:txBody>
          <a:bodyPr wrap="none" rtlCol="0">
            <a:spAutoFit/>
          </a:bodyPr>
          <a:lstStyle/>
          <a:p>
            <a:r>
              <a:rPr lang="en-US" sz="1600" dirty="0" smtClean="0"/>
              <a:t>Spectral lines</a:t>
            </a:r>
            <a:endParaRPr lang="en-US" sz="1600" dirty="0"/>
          </a:p>
        </p:txBody>
      </p:sp>
      <p:sp>
        <p:nvSpPr>
          <p:cNvPr id="9" name="TextBox 8"/>
          <p:cNvSpPr txBox="1"/>
          <p:nvPr/>
        </p:nvSpPr>
        <p:spPr>
          <a:xfrm>
            <a:off x="506544" y="3258208"/>
            <a:ext cx="7742850" cy="646331"/>
          </a:xfrm>
          <a:prstGeom prst="rect">
            <a:avLst/>
          </a:prstGeom>
          <a:noFill/>
        </p:spPr>
        <p:txBody>
          <a:bodyPr wrap="none" rtlCol="0">
            <a:spAutoFit/>
          </a:bodyPr>
          <a:lstStyle/>
          <a:p>
            <a:r>
              <a:rPr lang="en-US" dirty="0" smtClean="0"/>
              <a:t>Resolution = 2x </a:t>
            </a:r>
            <a:r>
              <a:rPr lang="en-US" dirty="0" err="1" smtClean="0"/>
              <a:t>chan</a:t>
            </a:r>
            <a:r>
              <a:rPr lang="en-US" dirty="0" smtClean="0"/>
              <a:t> spacing because of default </a:t>
            </a:r>
            <a:r>
              <a:rPr lang="en-US" dirty="0" err="1" smtClean="0"/>
              <a:t>Hanning</a:t>
            </a:r>
            <a:r>
              <a:rPr lang="en-US" dirty="0" smtClean="0"/>
              <a:t> smoothing.</a:t>
            </a:r>
          </a:p>
          <a:p>
            <a:r>
              <a:rPr lang="en-US" dirty="0" smtClean="0"/>
              <a:t>Full Stokes =&gt; half the channels. Single </a:t>
            </a:r>
            <a:r>
              <a:rPr lang="en-US" dirty="0" err="1" smtClean="0"/>
              <a:t>pol</a:t>
            </a:r>
            <a:r>
              <a:rPr lang="en-US" dirty="0" smtClean="0"/>
              <a:t> (instead of Dual): double the channels.</a:t>
            </a:r>
            <a:endParaRPr lang="en-US" dirty="0"/>
          </a:p>
        </p:txBody>
      </p:sp>
      <p:pic>
        <p:nvPicPr>
          <p:cNvPr id="10" name="Picture 9" descr="spectral-windows.jpg"/>
          <p:cNvPicPr>
            <a:picLocks noChangeAspect="1"/>
          </p:cNvPicPr>
          <p:nvPr/>
        </p:nvPicPr>
        <p:blipFill>
          <a:blip r:embed="rId3"/>
          <a:srcRect b="25952"/>
          <a:stretch>
            <a:fillRect/>
          </a:stretch>
        </p:blipFill>
        <p:spPr>
          <a:xfrm>
            <a:off x="324562" y="4066445"/>
            <a:ext cx="4242816" cy="2311159"/>
          </a:xfrm>
          <a:prstGeom prst="rect">
            <a:avLst/>
          </a:prstGeom>
        </p:spPr>
      </p:pic>
      <p:pic>
        <p:nvPicPr>
          <p:cNvPr id="11" name="Picture 10" descr="caption-fig36primer.jpg"/>
          <p:cNvPicPr>
            <a:picLocks noChangeAspect="1"/>
          </p:cNvPicPr>
          <p:nvPr/>
        </p:nvPicPr>
        <p:blipFill>
          <a:blip r:embed="rId4"/>
          <a:stretch>
            <a:fillRect/>
          </a:stretch>
        </p:blipFill>
        <p:spPr>
          <a:xfrm>
            <a:off x="4859535" y="5373731"/>
            <a:ext cx="3980688" cy="835152"/>
          </a:xfrm>
          <a:prstGeom prst="rect">
            <a:avLst/>
          </a:prstGeom>
        </p:spPr>
      </p:pic>
      <p:sp>
        <p:nvSpPr>
          <p:cNvPr id="12" name="TextBox 11"/>
          <p:cNvSpPr txBox="1"/>
          <p:nvPr/>
        </p:nvSpPr>
        <p:spPr>
          <a:xfrm>
            <a:off x="4841643" y="3969398"/>
            <a:ext cx="3948542" cy="1200329"/>
          </a:xfrm>
          <a:prstGeom prst="rect">
            <a:avLst/>
          </a:prstGeom>
          <a:noFill/>
        </p:spPr>
        <p:txBody>
          <a:bodyPr wrap="square" rtlCol="0">
            <a:spAutoFit/>
          </a:bodyPr>
          <a:lstStyle/>
          <a:p>
            <a:r>
              <a:rPr lang="en-US" dirty="0" smtClean="0"/>
              <a:t>Within each baseband up to 4 spectral </a:t>
            </a:r>
          </a:p>
          <a:p>
            <a:r>
              <a:rPr lang="en-US" dirty="0" smtClean="0"/>
              <a:t>windows can be placed to observe lines.</a:t>
            </a:r>
          </a:p>
          <a:p>
            <a:r>
              <a:rPr lang="en-US" dirty="0" smtClean="0"/>
              <a:t>All spectral windows within a baseband </a:t>
            </a:r>
          </a:p>
          <a:p>
            <a:r>
              <a:rPr lang="en-US" dirty="0" smtClean="0"/>
              <a:t>must have the same resolution.</a:t>
            </a:r>
          </a:p>
        </p:txBody>
      </p:sp>
      <p:sp>
        <p:nvSpPr>
          <p:cNvPr id="13" name="Footer Placeholder 12"/>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776114" y="127002"/>
            <a:ext cx="7539594" cy="461665"/>
          </a:xfrm>
          <a:prstGeom prst="rect">
            <a:avLst/>
          </a:prstGeom>
          <a:noFill/>
        </p:spPr>
        <p:txBody>
          <a:bodyPr wrap="none" rtlCol="0">
            <a:spAutoFit/>
          </a:bodyPr>
          <a:lstStyle/>
          <a:p>
            <a:r>
              <a:rPr lang="en-US" sz="2400" b="1" dirty="0" smtClean="0"/>
              <a:t>Spectral setup: sidebands, basebands &amp; </a:t>
            </a:r>
            <a:r>
              <a:rPr lang="en-US" sz="2400" b="1" dirty="0" smtClean="0">
                <a:solidFill>
                  <a:srgbClr val="0000FF"/>
                </a:solidFill>
              </a:rPr>
              <a:t>spectral windows</a:t>
            </a:r>
            <a:endParaRPr lang="en-US" sz="2400" b="1" dirty="0">
              <a:solidFill>
                <a:srgbClr val="0000FF"/>
              </a:solidFill>
            </a:endParaRPr>
          </a:p>
        </p:txBody>
      </p:sp>
      <p:sp>
        <p:nvSpPr>
          <p:cNvPr id="6" name="TextBox 5"/>
          <p:cNvSpPr txBox="1"/>
          <p:nvPr/>
        </p:nvSpPr>
        <p:spPr>
          <a:xfrm>
            <a:off x="6609992" y="1213559"/>
            <a:ext cx="2529792" cy="338554"/>
          </a:xfrm>
          <a:prstGeom prst="rect">
            <a:avLst/>
          </a:prstGeom>
          <a:noFill/>
        </p:spPr>
        <p:txBody>
          <a:bodyPr wrap="none" rtlCol="0">
            <a:spAutoFit/>
          </a:bodyPr>
          <a:lstStyle/>
          <a:p>
            <a:r>
              <a:rPr lang="en-US" sz="1600" dirty="0" smtClean="0"/>
              <a:t>Continuum (</a:t>
            </a:r>
            <a:r>
              <a:rPr lang="en-US" sz="1600" dirty="0" err="1" smtClean="0"/>
              <a:t>BW</a:t>
            </a:r>
            <a:r>
              <a:rPr lang="en-US" sz="1600" baseline="-25000" dirty="0" err="1" smtClean="0"/>
              <a:t>tot</a:t>
            </a:r>
            <a:r>
              <a:rPr lang="en-US" sz="1600" dirty="0" smtClean="0"/>
              <a:t> = 7.5GHz)</a:t>
            </a:r>
            <a:endParaRPr lang="en-US" sz="1600" dirty="0"/>
          </a:p>
        </p:txBody>
      </p:sp>
      <p:sp>
        <p:nvSpPr>
          <p:cNvPr id="7" name="Right Brace 6"/>
          <p:cNvSpPr/>
          <p:nvPr/>
        </p:nvSpPr>
        <p:spPr>
          <a:xfrm>
            <a:off x="6688671" y="1566224"/>
            <a:ext cx="155448" cy="135195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6903502" y="2043287"/>
            <a:ext cx="1287732" cy="338554"/>
          </a:xfrm>
          <a:prstGeom prst="rect">
            <a:avLst/>
          </a:prstGeom>
          <a:noFill/>
        </p:spPr>
        <p:txBody>
          <a:bodyPr wrap="none" rtlCol="0">
            <a:spAutoFit/>
          </a:bodyPr>
          <a:lstStyle/>
          <a:p>
            <a:r>
              <a:rPr lang="en-US" sz="1600" dirty="0" smtClean="0"/>
              <a:t>Spectral lines</a:t>
            </a:r>
            <a:endParaRPr lang="en-US" sz="1600" dirty="0"/>
          </a:p>
        </p:txBody>
      </p:sp>
      <p:sp>
        <p:nvSpPr>
          <p:cNvPr id="9" name="TextBox 8"/>
          <p:cNvSpPr txBox="1"/>
          <p:nvPr/>
        </p:nvSpPr>
        <p:spPr>
          <a:xfrm>
            <a:off x="5385087" y="3024624"/>
            <a:ext cx="3854315" cy="1477328"/>
          </a:xfrm>
          <a:prstGeom prst="rect">
            <a:avLst/>
          </a:prstGeom>
          <a:noFill/>
        </p:spPr>
        <p:txBody>
          <a:bodyPr wrap="none" rtlCol="0">
            <a:spAutoFit/>
          </a:bodyPr>
          <a:lstStyle/>
          <a:p>
            <a:r>
              <a:rPr lang="en-US" dirty="0" smtClean="0"/>
              <a:t>Resolution = 2x channel spacing </a:t>
            </a:r>
          </a:p>
          <a:p>
            <a:r>
              <a:rPr lang="en-US" dirty="0" smtClean="0"/>
              <a:t>because of default </a:t>
            </a:r>
            <a:r>
              <a:rPr lang="en-US" dirty="0" err="1" smtClean="0"/>
              <a:t>Hanning</a:t>
            </a:r>
            <a:r>
              <a:rPr lang="en-US" dirty="0" smtClean="0"/>
              <a:t> smoothing.</a:t>
            </a:r>
          </a:p>
          <a:p>
            <a:r>
              <a:rPr lang="en-US" dirty="0" smtClean="0"/>
              <a:t>Full Stokes =&gt; half the channels. </a:t>
            </a:r>
          </a:p>
          <a:p>
            <a:r>
              <a:rPr lang="en-US" dirty="0" smtClean="0"/>
              <a:t>Single </a:t>
            </a:r>
            <a:r>
              <a:rPr lang="en-US" dirty="0" err="1" smtClean="0"/>
              <a:t>pol</a:t>
            </a:r>
            <a:r>
              <a:rPr lang="en-US" dirty="0" smtClean="0"/>
              <a:t> (instead of Dual): double </a:t>
            </a:r>
          </a:p>
          <a:p>
            <a:r>
              <a:rPr lang="en-US" dirty="0" smtClean="0"/>
              <a:t>the channels.</a:t>
            </a:r>
            <a:endParaRPr lang="en-US" dirty="0"/>
          </a:p>
        </p:txBody>
      </p:sp>
      <p:sp>
        <p:nvSpPr>
          <p:cNvPr id="12" name="TextBox 11"/>
          <p:cNvSpPr txBox="1"/>
          <p:nvPr/>
        </p:nvSpPr>
        <p:spPr>
          <a:xfrm>
            <a:off x="5545665" y="4980510"/>
            <a:ext cx="3442074" cy="1477328"/>
          </a:xfrm>
          <a:prstGeom prst="rect">
            <a:avLst/>
          </a:prstGeom>
          <a:noFill/>
        </p:spPr>
        <p:txBody>
          <a:bodyPr wrap="square" rtlCol="0">
            <a:spAutoFit/>
          </a:bodyPr>
          <a:lstStyle/>
          <a:p>
            <a:r>
              <a:rPr lang="en-US" dirty="0" smtClean="0"/>
              <a:t>Within each baseband up to 4 spectral windows can be placed to observe lines. </a:t>
            </a:r>
            <a:r>
              <a:rPr lang="en-US" dirty="0" smtClean="0">
                <a:solidFill>
                  <a:srgbClr val="FF0000"/>
                </a:solidFill>
              </a:rPr>
              <a:t>Spectral windows within a baseband can have  different resolutions.</a:t>
            </a:r>
          </a:p>
        </p:txBody>
      </p:sp>
      <p:grpSp>
        <p:nvGrpSpPr>
          <p:cNvPr id="13" name="Group 12"/>
          <p:cNvGrpSpPr/>
          <p:nvPr/>
        </p:nvGrpSpPr>
        <p:grpSpPr>
          <a:xfrm>
            <a:off x="77764" y="3032380"/>
            <a:ext cx="5771729" cy="3892764"/>
            <a:chOff x="3518336" y="1124712"/>
            <a:chExt cx="5357479" cy="5371980"/>
          </a:xfrm>
        </p:grpSpPr>
        <p:pic>
          <p:nvPicPr>
            <p:cNvPr id="14" name="Picture 13" descr="Spectralsetup-TechHndbk-fig6.3.jpg"/>
            <p:cNvPicPr>
              <a:picLocks noChangeAspect="1"/>
            </p:cNvPicPr>
            <p:nvPr/>
          </p:nvPicPr>
          <p:blipFill>
            <a:blip r:embed="rId3"/>
            <a:stretch>
              <a:fillRect/>
            </a:stretch>
          </p:blipFill>
          <p:spPr>
            <a:xfrm>
              <a:off x="3941503" y="1124712"/>
              <a:ext cx="4450080" cy="4608576"/>
            </a:xfrm>
            <a:prstGeom prst="rect">
              <a:avLst/>
            </a:prstGeom>
          </p:spPr>
        </p:pic>
        <p:sp>
          <p:nvSpPr>
            <p:cNvPr id="15" name="TextBox 14"/>
            <p:cNvSpPr txBox="1"/>
            <p:nvPr/>
          </p:nvSpPr>
          <p:spPr>
            <a:xfrm>
              <a:off x="3890209" y="5987017"/>
              <a:ext cx="518091" cy="509675"/>
            </a:xfrm>
            <a:prstGeom prst="rect">
              <a:avLst/>
            </a:prstGeom>
            <a:noFill/>
          </p:spPr>
          <p:txBody>
            <a:bodyPr wrap="square" rtlCol="0">
              <a:spAutoFit/>
            </a:bodyPr>
            <a:lstStyle/>
            <a:p>
              <a:r>
                <a:rPr lang="en-US" dirty="0" smtClean="0"/>
                <a:t>LSB</a:t>
              </a:r>
              <a:endParaRPr lang="en-US" dirty="0"/>
            </a:p>
          </p:txBody>
        </p:sp>
        <p:sp>
          <p:nvSpPr>
            <p:cNvPr id="16" name="TextBox 15"/>
            <p:cNvSpPr txBox="1"/>
            <p:nvPr/>
          </p:nvSpPr>
          <p:spPr>
            <a:xfrm>
              <a:off x="7746321" y="5842002"/>
              <a:ext cx="569386" cy="509675"/>
            </a:xfrm>
            <a:prstGeom prst="rect">
              <a:avLst/>
            </a:prstGeom>
            <a:noFill/>
          </p:spPr>
          <p:txBody>
            <a:bodyPr wrap="square" rtlCol="0">
              <a:spAutoFit/>
            </a:bodyPr>
            <a:lstStyle/>
            <a:p>
              <a:r>
                <a:rPr lang="en-US" dirty="0" smtClean="0"/>
                <a:t>USB</a:t>
              </a:r>
              <a:endParaRPr lang="en-US" dirty="0"/>
            </a:p>
          </p:txBody>
        </p:sp>
        <p:cxnSp>
          <p:nvCxnSpPr>
            <p:cNvPr id="17" name="Straight Arrow Connector 16"/>
            <p:cNvCxnSpPr>
              <a:stCxn id="15" idx="0"/>
            </p:cNvCxnSpPr>
            <p:nvPr/>
          </p:nvCxnSpPr>
          <p:spPr>
            <a:xfrm rot="5400000" flipH="1" flipV="1">
              <a:off x="4099307" y="5186393"/>
              <a:ext cx="850573" cy="75067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rot="16200000" flipV="1">
              <a:off x="7393269" y="5337386"/>
              <a:ext cx="705558" cy="30367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518336" y="3116114"/>
              <a:ext cx="1100332" cy="509675"/>
            </a:xfrm>
            <a:prstGeom prst="rect">
              <a:avLst/>
            </a:prstGeom>
            <a:noFill/>
          </p:spPr>
          <p:txBody>
            <a:bodyPr wrap="square" rtlCol="0">
              <a:spAutoFit/>
            </a:bodyPr>
            <a:lstStyle/>
            <a:p>
              <a:r>
                <a:rPr lang="en-US" dirty="0" smtClean="0"/>
                <a:t>Baseband</a:t>
              </a:r>
              <a:endParaRPr lang="en-US" dirty="0"/>
            </a:p>
          </p:txBody>
        </p:sp>
        <p:cxnSp>
          <p:nvCxnSpPr>
            <p:cNvPr id="20" name="Straight Arrow Connector 19"/>
            <p:cNvCxnSpPr/>
            <p:nvPr/>
          </p:nvCxnSpPr>
          <p:spPr>
            <a:xfrm flipV="1">
              <a:off x="4130097" y="2779890"/>
              <a:ext cx="518091" cy="33622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8315707" y="3106889"/>
              <a:ext cx="560108" cy="509675"/>
            </a:xfrm>
            <a:prstGeom prst="rect">
              <a:avLst/>
            </a:prstGeom>
            <a:noFill/>
          </p:spPr>
          <p:txBody>
            <a:bodyPr wrap="square" rtlCol="0">
              <a:spAutoFit/>
            </a:bodyPr>
            <a:lstStyle/>
            <a:p>
              <a:r>
                <a:rPr lang="en-US" dirty="0" err="1" smtClean="0"/>
                <a:t>spw</a:t>
              </a:r>
              <a:endParaRPr lang="en-US" dirty="0"/>
            </a:p>
          </p:txBody>
        </p:sp>
        <p:cxnSp>
          <p:nvCxnSpPr>
            <p:cNvPr id="22" name="Straight Arrow Connector 21"/>
            <p:cNvCxnSpPr/>
            <p:nvPr/>
          </p:nvCxnSpPr>
          <p:spPr>
            <a:xfrm rot="10800000" flipV="1">
              <a:off x="7594211" y="3485446"/>
              <a:ext cx="1021647" cy="52210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rot="10800000" flipV="1">
              <a:off x="7897886" y="3485443"/>
              <a:ext cx="717974" cy="5221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cxnSp>
        <p:nvCxnSpPr>
          <p:cNvPr id="25" name="Straight Arrow Connector 24"/>
          <p:cNvCxnSpPr/>
          <p:nvPr/>
        </p:nvCxnSpPr>
        <p:spPr>
          <a:xfrm>
            <a:off x="2286000" y="4852192"/>
            <a:ext cx="1763889"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1351422" y="5334000"/>
            <a:ext cx="914400"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2935111" y="4853302"/>
            <a:ext cx="518091" cy="276999"/>
          </a:xfrm>
          <a:prstGeom prst="rect">
            <a:avLst/>
          </a:prstGeom>
          <a:noFill/>
        </p:spPr>
        <p:txBody>
          <a:bodyPr wrap="none" rtlCol="0">
            <a:spAutoFit/>
          </a:bodyPr>
          <a:lstStyle/>
          <a:p>
            <a:r>
              <a:rPr lang="en-US" sz="1200" dirty="0" smtClean="0"/>
              <a:t>8GHz</a:t>
            </a:r>
            <a:endParaRPr lang="en-US" sz="1200" dirty="0"/>
          </a:p>
        </p:txBody>
      </p:sp>
      <p:sp>
        <p:nvSpPr>
          <p:cNvPr id="31" name="TextBox 30"/>
          <p:cNvSpPr txBox="1"/>
          <p:nvPr/>
        </p:nvSpPr>
        <p:spPr>
          <a:xfrm>
            <a:off x="1566188" y="5053466"/>
            <a:ext cx="518091" cy="276999"/>
          </a:xfrm>
          <a:prstGeom prst="rect">
            <a:avLst/>
          </a:prstGeom>
          <a:noFill/>
        </p:spPr>
        <p:txBody>
          <a:bodyPr wrap="none" rtlCol="0">
            <a:spAutoFit/>
          </a:bodyPr>
          <a:lstStyle/>
          <a:p>
            <a:r>
              <a:rPr lang="en-US" sz="1200" dirty="0" smtClean="0"/>
              <a:t>4GHz</a:t>
            </a:r>
            <a:endParaRPr lang="en-US" sz="1200" dirty="0"/>
          </a:p>
        </p:txBody>
      </p:sp>
      <p:sp>
        <p:nvSpPr>
          <p:cNvPr id="26" name="Footer Placeholder 25"/>
          <p:cNvSpPr>
            <a:spLocks noGrp="1"/>
          </p:cNvSpPr>
          <p:nvPr>
            <p:ph type="ftr" sz="quarter" idx="11"/>
          </p:nvPr>
        </p:nvSpPr>
        <p:spPr/>
        <p:txBody>
          <a:bodyPr/>
          <a:lstStyle/>
          <a:p>
            <a:r>
              <a:rPr lang="en-US" smtClean="0"/>
              <a:t>Proposal Preparation Day 2017</a:t>
            </a:r>
            <a:endParaRPr lang="en-US"/>
          </a:p>
        </p:txBody>
      </p:sp>
      <p:pic>
        <p:nvPicPr>
          <p:cNvPr id="27" name="Picture 26" descr="PG-tabA4.jpg"/>
          <p:cNvPicPr>
            <a:picLocks noChangeAspect="1"/>
          </p:cNvPicPr>
          <p:nvPr/>
        </p:nvPicPr>
        <p:blipFill>
          <a:blip r:embed="rId4"/>
          <a:stretch>
            <a:fillRect/>
          </a:stretch>
        </p:blipFill>
        <p:spPr>
          <a:xfrm>
            <a:off x="630022" y="643526"/>
            <a:ext cx="5974080" cy="251764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479786" y="1665111"/>
            <a:ext cx="8103863" cy="3693319"/>
          </a:xfrm>
          <a:prstGeom prst="rect">
            <a:avLst/>
          </a:prstGeom>
          <a:noFill/>
        </p:spPr>
        <p:txBody>
          <a:bodyPr wrap="none" rtlCol="0">
            <a:spAutoFit/>
          </a:bodyPr>
          <a:lstStyle/>
          <a:p>
            <a:r>
              <a:rPr lang="en-US" b="1" dirty="0" smtClean="0">
                <a:solidFill>
                  <a:srgbClr val="0000FF"/>
                </a:solidFill>
              </a:rPr>
              <a:t>Date                                     Event</a:t>
            </a:r>
          </a:p>
          <a:p>
            <a:endParaRPr lang="en-US" dirty="0" smtClean="0"/>
          </a:p>
          <a:p>
            <a:r>
              <a:rPr lang="en-US" dirty="0" smtClean="0"/>
              <a:t>21 March 2017                   Release Call for Proposals Cycle 5 + Documentation &amp; Tools</a:t>
            </a:r>
          </a:p>
          <a:p>
            <a:endParaRPr lang="en-US" dirty="0" smtClean="0"/>
          </a:p>
          <a:p>
            <a:r>
              <a:rPr lang="en-US" b="1" dirty="0" smtClean="0">
                <a:solidFill>
                  <a:srgbClr val="FF0000"/>
                </a:solidFill>
              </a:rPr>
              <a:t>20 April 2017 15:00 UT     Proposal submission deadline</a:t>
            </a:r>
          </a:p>
          <a:p>
            <a:endParaRPr lang="en-US" dirty="0" smtClean="0"/>
          </a:p>
          <a:p>
            <a:r>
              <a:rPr lang="en-US" dirty="0" smtClean="0"/>
              <a:t>End of July 2017                 Announcement outcome review process</a:t>
            </a:r>
          </a:p>
          <a:p>
            <a:endParaRPr lang="en-US" dirty="0" smtClean="0"/>
          </a:p>
          <a:p>
            <a:r>
              <a:rPr lang="en-US" b="1" dirty="0" smtClean="0">
                <a:solidFill>
                  <a:srgbClr val="FF0000"/>
                </a:solidFill>
              </a:rPr>
              <a:t>7 September 2017             Submission Phase2 material by PIs</a:t>
            </a:r>
          </a:p>
          <a:p>
            <a:endParaRPr lang="en-US" dirty="0" smtClean="0"/>
          </a:p>
          <a:p>
            <a:r>
              <a:rPr lang="en-US" dirty="0" smtClean="0"/>
              <a:t>October 2017                     Start observations Cycle 5</a:t>
            </a:r>
          </a:p>
          <a:p>
            <a:endParaRPr lang="en-US" dirty="0" smtClean="0"/>
          </a:p>
          <a:p>
            <a:r>
              <a:rPr lang="en-US" dirty="0" smtClean="0"/>
              <a:t>September 2018                End of Cycle 5</a:t>
            </a:r>
            <a:endParaRPr lang="en-US" dirty="0"/>
          </a:p>
        </p:txBody>
      </p:sp>
      <p:sp>
        <p:nvSpPr>
          <p:cNvPr id="4" name="TextBox 3"/>
          <p:cNvSpPr txBox="1"/>
          <p:nvPr/>
        </p:nvSpPr>
        <p:spPr>
          <a:xfrm>
            <a:off x="2793995" y="606778"/>
            <a:ext cx="3208330" cy="584776"/>
          </a:xfrm>
          <a:prstGeom prst="rect">
            <a:avLst/>
          </a:prstGeom>
          <a:noFill/>
        </p:spPr>
        <p:txBody>
          <a:bodyPr wrap="none" rtlCol="0">
            <a:spAutoFit/>
          </a:bodyPr>
          <a:lstStyle/>
          <a:p>
            <a:r>
              <a:rPr lang="en-US" sz="3200" b="1" dirty="0" smtClean="0"/>
              <a:t>TIMELINE CYCLE 5</a:t>
            </a:r>
            <a:endParaRPr lang="en-US" sz="3200" b="1"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 name="TextBox 5"/>
          <p:cNvSpPr txBox="1"/>
          <p:nvPr/>
        </p:nvSpPr>
        <p:spPr>
          <a:xfrm>
            <a:off x="776114" y="310445"/>
            <a:ext cx="7539594" cy="461665"/>
          </a:xfrm>
          <a:prstGeom prst="rect">
            <a:avLst/>
          </a:prstGeom>
          <a:noFill/>
        </p:spPr>
        <p:txBody>
          <a:bodyPr wrap="none" rtlCol="0">
            <a:spAutoFit/>
          </a:bodyPr>
          <a:lstStyle/>
          <a:p>
            <a:r>
              <a:rPr lang="en-US" sz="2400" b="1" dirty="0" smtClean="0"/>
              <a:t>Spectral setup: </a:t>
            </a:r>
            <a:r>
              <a:rPr lang="en-US" sz="2400" b="1" dirty="0" smtClean="0">
                <a:solidFill>
                  <a:srgbClr val="0000FF"/>
                </a:solidFill>
              </a:rPr>
              <a:t>sidebands, basebands &amp; spectral windows</a:t>
            </a:r>
            <a:endParaRPr lang="en-US" sz="2400" b="1" dirty="0">
              <a:solidFill>
                <a:srgbClr val="0000FF"/>
              </a:solidFill>
            </a:endParaRPr>
          </a:p>
        </p:txBody>
      </p:sp>
      <p:grpSp>
        <p:nvGrpSpPr>
          <p:cNvPr id="18" name="Group 17"/>
          <p:cNvGrpSpPr/>
          <p:nvPr/>
        </p:nvGrpSpPr>
        <p:grpSpPr>
          <a:xfrm>
            <a:off x="3518336" y="1124712"/>
            <a:ext cx="5357479" cy="5231638"/>
            <a:chOff x="3518336" y="1124712"/>
            <a:chExt cx="5357479" cy="5231638"/>
          </a:xfrm>
        </p:grpSpPr>
        <p:pic>
          <p:nvPicPr>
            <p:cNvPr id="5" name="Picture 4" descr="Spectralsetup-TechHndbk-fig6.3.jpg"/>
            <p:cNvPicPr>
              <a:picLocks noChangeAspect="1"/>
            </p:cNvPicPr>
            <p:nvPr/>
          </p:nvPicPr>
          <p:blipFill>
            <a:blip r:embed="rId2"/>
            <a:stretch>
              <a:fillRect/>
            </a:stretch>
          </p:blipFill>
          <p:spPr>
            <a:xfrm>
              <a:off x="3941503" y="1124712"/>
              <a:ext cx="4450080" cy="4608576"/>
            </a:xfrm>
            <a:prstGeom prst="rect">
              <a:avLst/>
            </a:prstGeom>
          </p:spPr>
        </p:pic>
        <p:sp>
          <p:nvSpPr>
            <p:cNvPr id="7" name="TextBox 6"/>
            <p:cNvSpPr txBox="1"/>
            <p:nvPr/>
          </p:nvSpPr>
          <p:spPr>
            <a:xfrm>
              <a:off x="3890210" y="5987018"/>
              <a:ext cx="518091" cy="369332"/>
            </a:xfrm>
            <a:prstGeom prst="rect">
              <a:avLst/>
            </a:prstGeom>
            <a:noFill/>
          </p:spPr>
          <p:txBody>
            <a:bodyPr wrap="none" rtlCol="0">
              <a:spAutoFit/>
            </a:bodyPr>
            <a:lstStyle/>
            <a:p>
              <a:r>
                <a:rPr lang="en-US" dirty="0" smtClean="0"/>
                <a:t>LSB</a:t>
              </a:r>
              <a:endParaRPr lang="en-US" dirty="0"/>
            </a:p>
          </p:txBody>
        </p:sp>
        <p:sp>
          <p:nvSpPr>
            <p:cNvPr id="8" name="TextBox 7"/>
            <p:cNvSpPr txBox="1"/>
            <p:nvPr/>
          </p:nvSpPr>
          <p:spPr>
            <a:xfrm>
              <a:off x="7746321" y="5842002"/>
              <a:ext cx="569387" cy="369332"/>
            </a:xfrm>
            <a:prstGeom prst="rect">
              <a:avLst/>
            </a:prstGeom>
            <a:noFill/>
          </p:spPr>
          <p:txBody>
            <a:bodyPr wrap="none" rtlCol="0">
              <a:spAutoFit/>
            </a:bodyPr>
            <a:lstStyle/>
            <a:p>
              <a:r>
                <a:rPr lang="en-US" dirty="0" smtClean="0"/>
                <a:t>USB</a:t>
              </a:r>
              <a:endParaRPr lang="en-US" dirty="0"/>
            </a:p>
          </p:txBody>
        </p:sp>
        <p:cxnSp>
          <p:nvCxnSpPr>
            <p:cNvPr id="10" name="Straight Arrow Connector 9"/>
            <p:cNvCxnSpPr>
              <a:stCxn id="7" idx="0"/>
            </p:cNvCxnSpPr>
            <p:nvPr/>
          </p:nvCxnSpPr>
          <p:spPr>
            <a:xfrm rot="5400000" flipH="1" flipV="1">
              <a:off x="4099307" y="5186393"/>
              <a:ext cx="850575" cy="75067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rot="16200000" flipV="1">
              <a:off x="7393269" y="5337386"/>
              <a:ext cx="705558" cy="30367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518336" y="3116114"/>
              <a:ext cx="1100331" cy="369332"/>
            </a:xfrm>
            <a:prstGeom prst="rect">
              <a:avLst/>
            </a:prstGeom>
            <a:noFill/>
          </p:spPr>
          <p:txBody>
            <a:bodyPr wrap="none" rtlCol="0">
              <a:spAutoFit/>
            </a:bodyPr>
            <a:lstStyle/>
            <a:p>
              <a:r>
                <a:rPr lang="en-US" dirty="0" smtClean="0"/>
                <a:t>Baseband</a:t>
              </a:r>
              <a:endParaRPr lang="en-US" dirty="0"/>
            </a:p>
          </p:txBody>
        </p:sp>
        <p:cxnSp>
          <p:nvCxnSpPr>
            <p:cNvPr id="14" name="Straight Arrow Connector 13"/>
            <p:cNvCxnSpPr/>
            <p:nvPr/>
          </p:nvCxnSpPr>
          <p:spPr>
            <a:xfrm flipV="1">
              <a:off x="4130097" y="2779890"/>
              <a:ext cx="518091" cy="33622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8315708" y="3106888"/>
              <a:ext cx="560107" cy="369332"/>
            </a:xfrm>
            <a:prstGeom prst="rect">
              <a:avLst/>
            </a:prstGeom>
            <a:noFill/>
          </p:spPr>
          <p:txBody>
            <a:bodyPr wrap="none" rtlCol="0">
              <a:spAutoFit/>
            </a:bodyPr>
            <a:lstStyle/>
            <a:p>
              <a:r>
                <a:rPr lang="en-US" dirty="0" err="1" smtClean="0"/>
                <a:t>spw</a:t>
              </a:r>
              <a:endParaRPr lang="en-US" dirty="0"/>
            </a:p>
          </p:txBody>
        </p:sp>
        <p:cxnSp>
          <p:nvCxnSpPr>
            <p:cNvPr id="17" name="Straight Arrow Connector 16"/>
            <p:cNvCxnSpPr/>
            <p:nvPr/>
          </p:nvCxnSpPr>
          <p:spPr>
            <a:xfrm rot="10800000" flipV="1">
              <a:off x="7594211" y="3485446"/>
              <a:ext cx="1021647" cy="52210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0800000" flipV="1">
              <a:off x="7897886" y="3485443"/>
              <a:ext cx="717974" cy="5221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pic>
        <p:nvPicPr>
          <p:cNvPr id="24" name="Picture 23" descr="LOsystem-fig6.1TechHandbk.jpg"/>
          <p:cNvPicPr>
            <a:picLocks noChangeAspect="1"/>
          </p:cNvPicPr>
          <p:nvPr/>
        </p:nvPicPr>
        <p:blipFill>
          <a:blip r:embed="rId3"/>
          <a:srcRect l="25927" r="27367" b="18093"/>
          <a:stretch>
            <a:fillRect/>
          </a:stretch>
        </p:blipFill>
        <p:spPr>
          <a:xfrm>
            <a:off x="360053" y="1321272"/>
            <a:ext cx="2918396" cy="4074344"/>
          </a:xfrm>
          <a:prstGeom prst="rect">
            <a:avLst/>
          </a:prstGeom>
        </p:spPr>
      </p:pic>
      <p:sp>
        <p:nvSpPr>
          <p:cNvPr id="25" name="TextBox 24"/>
          <p:cNvSpPr txBox="1"/>
          <p:nvPr/>
        </p:nvSpPr>
        <p:spPr>
          <a:xfrm>
            <a:off x="303609" y="5436689"/>
            <a:ext cx="3004022" cy="369332"/>
          </a:xfrm>
          <a:prstGeom prst="rect">
            <a:avLst/>
          </a:prstGeom>
          <a:noFill/>
        </p:spPr>
        <p:txBody>
          <a:bodyPr wrap="none" rtlCol="0">
            <a:spAutoFit/>
          </a:bodyPr>
          <a:lstStyle/>
          <a:p>
            <a:r>
              <a:rPr lang="en-US" dirty="0" smtClean="0"/>
              <a:t>LO chain for 1 </a:t>
            </a:r>
            <a:r>
              <a:rPr lang="en-US" dirty="0" err="1" smtClean="0"/>
              <a:t>pol</a:t>
            </a:r>
            <a:r>
              <a:rPr lang="en-US" dirty="0" smtClean="0"/>
              <a:t>, 1 BB, 1 </a:t>
            </a:r>
            <a:r>
              <a:rPr lang="en-US" dirty="0" err="1" smtClean="0"/>
              <a:t>spw</a:t>
            </a:r>
            <a:endParaRPr lang="en-US" dirty="0"/>
          </a:p>
        </p:txBody>
      </p:sp>
      <p:sp>
        <p:nvSpPr>
          <p:cNvPr id="19" name="Footer Placeholder 18"/>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 name="TextBox 2"/>
          <p:cNvSpPr txBox="1"/>
          <p:nvPr/>
        </p:nvSpPr>
        <p:spPr>
          <a:xfrm>
            <a:off x="331363" y="352780"/>
            <a:ext cx="8468985" cy="3016211"/>
          </a:xfrm>
          <a:prstGeom prst="rect">
            <a:avLst/>
          </a:prstGeom>
          <a:noFill/>
        </p:spPr>
        <p:txBody>
          <a:bodyPr wrap="none" rtlCol="0">
            <a:spAutoFit/>
          </a:bodyPr>
          <a:lstStyle/>
          <a:p>
            <a:r>
              <a:rPr lang="en-US" sz="2800" b="1" dirty="0" smtClean="0"/>
              <a:t>Science goals, number of sources, tunings, shadowing</a:t>
            </a:r>
          </a:p>
          <a:p>
            <a:endParaRPr lang="en-US" dirty="0" smtClean="0"/>
          </a:p>
          <a:p>
            <a:r>
              <a:rPr lang="en-US" dirty="0" smtClean="0">
                <a:solidFill>
                  <a:srgbClr val="0000FF"/>
                </a:solidFill>
              </a:rPr>
              <a:t>Science Goals (SG): </a:t>
            </a:r>
            <a:r>
              <a:rPr lang="en-US" dirty="0" smtClean="0"/>
              <a:t>one set of parameters that apply to all targets in a SG</a:t>
            </a:r>
          </a:p>
          <a:p>
            <a:r>
              <a:rPr lang="en-US" dirty="0" smtClean="0"/>
              <a:t>In Cycle 5 there is no restriction on number of sources in SG. Widely distributed sources</a:t>
            </a:r>
          </a:p>
          <a:p>
            <a:r>
              <a:rPr lang="en-US" dirty="0" smtClean="0"/>
              <a:t>will be split by OT into ‘clusters’ of targets within 10</a:t>
            </a:r>
            <a:r>
              <a:rPr lang="en-US" baseline="30000" dirty="0" smtClean="0"/>
              <a:t>o </a:t>
            </a:r>
            <a:r>
              <a:rPr lang="en-US" dirty="0" smtClean="0"/>
              <a:t>. For each ‘cluster’ maximum </a:t>
            </a:r>
          </a:p>
          <a:p>
            <a:r>
              <a:rPr lang="en-US" dirty="0" smtClean="0"/>
              <a:t>number of </a:t>
            </a:r>
            <a:r>
              <a:rPr lang="en-US" dirty="0" err="1" smtClean="0"/>
              <a:t>pointings</a:t>
            </a:r>
            <a:r>
              <a:rPr lang="en-US" dirty="0" smtClean="0"/>
              <a:t> is 150. And furthermore:</a:t>
            </a:r>
          </a:p>
          <a:p>
            <a:r>
              <a:rPr lang="en-US" dirty="0" smtClean="0"/>
              <a:t> </a:t>
            </a:r>
            <a:r>
              <a:rPr lang="en-US" b="1" dirty="0" smtClean="0">
                <a:solidFill>
                  <a:srgbClr val="008000"/>
                </a:solidFill>
              </a:rPr>
              <a:t>&gt;</a:t>
            </a:r>
            <a:r>
              <a:rPr lang="en-US" dirty="0" smtClean="0"/>
              <a:t> All sources in SG defined by same field setup (i.e. all rect. field or all </a:t>
            </a:r>
            <a:r>
              <a:rPr lang="en-US" dirty="0" err="1" smtClean="0"/>
              <a:t>indiv</a:t>
            </a:r>
            <a:r>
              <a:rPr lang="en-US" dirty="0" smtClean="0"/>
              <a:t>. positions)</a:t>
            </a:r>
          </a:p>
          <a:p>
            <a:r>
              <a:rPr lang="en-US" dirty="0" smtClean="0"/>
              <a:t> </a:t>
            </a:r>
            <a:r>
              <a:rPr lang="en-US" b="1" dirty="0" smtClean="0">
                <a:solidFill>
                  <a:srgbClr val="008000"/>
                </a:solidFill>
              </a:rPr>
              <a:t>&gt;</a:t>
            </a:r>
            <a:r>
              <a:rPr lang="en-US" dirty="0" smtClean="0"/>
              <a:t> Sources must have same spectral setup (rel. placement &amp; properties of </a:t>
            </a:r>
            <a:r>
              <a:rPr lang="en-US" dirty="0" err="1" smtClean="0"/>
              <a:t>spw’s</a:t>
            </a:r>
            <a:r>
              <a:rPr lang="en-US" dirty="0" smtClean="0"/>
              <a:t>)</a:t>
            </a:r>
          </a:p>
          <a:p>
            <a:r>
              <a:rPr lang="en-US" dirty="0" smtClean="0"/>
              <a:t> </a:t>
            </a:r>
            <a:r>
              <a:rPr lang="en-US" b="1" dirty="0" smtClean="0">
                <a:solidFill>
                  <a:srgbClr val="008000"/>
                </a:solidFill>
              </a:rPr>
              <a:t>&gt;</a:t>
            </a:r>
            <a:r>
              <a:rPr lang="en-US" dirty="0" smtClean="0"/>
              <a:t> Each source can be observed with up to 5 tunings. Max 150 separate tunings =&gt;</a:t>
            </a:r>
          </a:p>
          <a:p>
            <a:r>
              <a:rPr lang="en-US" dirty="0" smtClean="0"/>
              <a:t>      for 5 tunings for each target, the max number of targets is 30.</a:t>
            </a:r>
            <a:endParaRPr lang="en-US" dirty="0"/>
          </a:p>
        </p:txBody>
      </p:sp>
      <p:pic>
        <p:nvPicPr>
          <p:cNvPr id="4" name="Picture 3" descr="shadowing.jpg"/>
          <p:cNvPicPr>
            <a:picLocks noChangeAspect="1"/>
          </p:cNvPicPr>
          <p:nvPr/>
        </p:nvPicPr>
        <p:blipFill>
          <a:blip r:embed="rId2"/>
          <a:stretch>
            <a:fillRect/>
          </a:stretch>
        </p:blipFill>
        <p:spPr>
          <a:xfrm>
            <a:off x="0" y="3361457"/>
            <a:ext cx="3860010" cy="3141033"/>
          </a:xfrm>
          <a:prstGeom prst="rect">
            <a:avLst/>
          </a:prstGeom>
        </p:spPr>
      </p:pic>
      <p:sp>
        <p:nvSpPr>
          <p:cNvPr id="5" name="TextBox 4"/>
          <p:cNvSpPr txBox="1"/>
          <p:nvPr/>
        </p:nvSpPr>
        <p:spPr>
          <a:xfrm>
            <a:off x="3874608" y="4116990"/>
            <a:ext cx="5199410" cy="2031325"/>
          </a:xfrm>
          <a:prstGeom prst="rect">
            <a:avLst/>
          </a:prstGeom>
          <a:noFill/>
        </p:spPr>
        <p:txBody>
          <a:bodyPr wrap="none" rtlCol="0">
            <a:spAutoFit/>
          </a:bodyPr>
          <a:lstStyle/>
          <a:p>
            <a:r>
              <a:rPr lang="en-US" dirty="0" smtClean="0"/>
              <a:t>Shadowing (see fig) effectively restricts DEC of targets </a:t>
            </a:r>
          </a:p>
          <a:p>
            <a:r>
              <a:rPr lang="en-US" dirty="0" smtClean="0"/>
              <a:t>to between -75</a:t>
            </a:r>
            <a:r>
              <a:rPr lang="en-US" baseline="30000" dirty="0" smtClean="0"/>
              <a:t>o</a:t>
            </a:r>
            <a:r>
              <a:rPr lang="en-US" dirty="0" smtClean="0"/>
              <a:t> and +25</a:t>
            </a:r>
            <a:r>
              <a:rPr lang="en-US" baseline="30000" dirty="0" smtClean="0"/>
              <a:t>o</a:t>
            </a:r>
            <a:r>
              <a:rPr lang="en-US" dirty="0" smtClean="0"/>
              <a:t> for 12-m array in most </a:t>
            </a:r>
          </a:p>
          <a:p>
            <a:r>
              <a:rPr lang="en-US" dirty="0" smtClean="0"/>
              <a:t>compact configuration, and between -60</a:t>
            </a:r>
            <a:r>
              <a:rPr lang="en-US" baseline="30000" dirty="0" smtClean="0"/>
              <a:t>o</a:t>
            </a:r>
            <a:r>
              <a:rPr lang="en-US" dirty="0" smtClean="0"/>
              <a:t> and </a:t>
            </a:r>
          </a:p>
          <a:p>
            <a:r>
              <a:rPr lang="en-US" dirty="0" smtClean="0"/>
              <a:t>+20</a:t>
            </a:r>
            <a:r>
              <a:rPr lang="en-US" baseline="30000" dirty="0" smtClean="0"/>
              <a:t>o</a:t>
            </a:r>
            <a:r>
              <a:rPr lang="en-US" dirty="0" smtClean="0"/>
              <a:t> for the 7-m array.</a:t>
            </a:r>
          </a:p>
          <a:p>
            <a:endParaRPr lang="en-US" dirty="0" smtClean="0"/>
          </a:p>
          <a:p>
            <a:r>
              <a:rPr lang="en-US" dirty="0" smtClean="0"/>
              <a:t>For sources at low elevations also </a:t>
            </a:r>
            <a:r>
              <a:rPr lang="en-US" dirty="0" err="1" smtClean="0"/>
              <a:t>uv</a:t>
            </a:r>
            <a:r>
              <a:rPr lang="en-US" dirty="0" smtClean="0"/>
              <a:t>-coverage </a:t>
            </a:r>
          </a:p>
          <a:p>
            <a:r>
              <a:rPr lang="en-US" dirty="0" smtClean="0"/>
              <a:t>becomes problem.</a:t>
            </a:r>
            <a:endParaRPr lang="en-US" dirty="0"/>
          </a:p>
        </p:txBody>
      </p:sp>
      <p:sp>
        <p:nvSpPr>
          <p:cNvPr id="6" name="TextBox 5"/>
          <p:cNvSpPr txBox="1"/>
          <p:nvPr/>
        </p:nvSpPr>
        <p:spPr>
          <a:xfrm>
            <a:off x="6308517" y="3368074"/>
            <a:ext cx="2313441" cy="369332"/>
          </a:xfrm>
          <a:prstGeom prst="rect">
            <a:avLst/>
          </a:prstGeom>
          <a:noFill/>
        </p:spPr>
        <p:txBody>
          <a:bodyPr wrap="none" rtlCol="0">
            <a:spAutoFit/>
          </a:bodyPr>
          <a:lstStyle/>
          <a:p>
            <a:r>
              <a:rPr lang="en-US" dirty="0" smtClean="0"/>
              <a:t>(More in Bettina’s talk)</a:t>
            </a:r>
            <a:endParaRPr lang="en-US" dirty="0"/>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Cycles-prop-pressure.jpg"/>
          <p:cNvPicPr>
            <a:picLocks noChangeAspect="1"/>
          </p:cNvPicPr>
          <p:nvPr/>
        </p:nvPicPr>
        <p:blipFill>
          <a:blip r:embed="rId2"/>
          <a:stretch>
            <a:fillRect/>
          </a:stretch>
        </p:blipFill>
        <p:spPr>
          <a:xfrm>
            <a:off x="0" y="1497585"/>
            <a:ext cx="9144000" cy="3862830"/>
          </a:xfrm>
          <a:prstGeom prst="rect">
            <a:avLst/>
          </a:prstGeom>
        </p:spPr>
      </p:pic>
      <p:sp>
        <p:nvSpPr>
          <p:cNvPr id="4" name="TextBox 3"/>
          <p:cNvSpPr txBox="1"/>
          <p:nvPr/>
        </p:nvSpPr>
        <p:spPr>
          <a:xfrm>
            <a:off x="903114" y="437446"/>
            <a:ext cx="7033095" cy="584776"/>
          </a:xfrm>
          <a:prstGeom prst="rect">
            <a:avLst/>
          </a:prstGeom>
          <a:noFill/>
        </p:spPr>
        <p:txBody>
          <a:bodyPr wrap="none" rtlCol="0">
            <a:spAutoFit/>
          </a:bodyPr>
          <a:lstStyle/>
          <a:p>
            <a:r>
              <a:rPr lang="en-US" sz="3200" b="1" dirty="0" smtClean="0"/>
              <a:t>PROPOSAL STATISTICS PREVIOUS CYCLES</a:t>
            </a:r>
            <a:endParaRPr lang="en-US" sz="3200" b="1" dirty="0"/>
          </a:p>
        </p:txBody>
      </p:sp>
      <p:sp>
        <p:nvSpPr>
          <p:cNvPr id="5" name="Rectangle 4"/>
          <p:cNvSpPr/>
          <p:nvPr/>
        </p:nvSpPr>
        <p:spPr>
          <a:xfrm>
            <a:off x="211670" y="3922889"/>
            <a:ext cx="8621885" cy="1437526"/>
          </a:xfrm>
          <a:prstGeom prst="rect">
            <a:avLst/>
          </a:prstGeom>
          <a:noFill/>
          <a:ln w="28575">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2017890" y="987346"/>
            <a:ext cx="5122332" cy="707886"/>
          </a:xfrm>
          <a:prstGeom prst="rect">
            <a:avLst/>
          </a:prstGeom>
          <a:noFill/>
        </p:spPr>
        <p:txBody>
          <a:bodyPr wrap="square" rtlCol="0">
            <a:spAutoFit/>
          </a:bodyPr>
          <a:lstStyle/>
          <a:p>
            <a:r>
              <a:rPr lang="en-US" sz="2000" b="1" dirty="0" smtClean="0">
                <a:solidFill>
                  <a:srgbClr val="FF0000"/>
                </a:solidFill>
              </a:rPr>
              <a:t>                              </a:t>
            </a:r>
            <a:r>
              <a:rPr lang="en-US" sz="2000" b="1" dirty="0" smtClean="0">
                <a:solidFill>
                  <a:srgbClr val="0000FF"/>
                </a:solidFill>
              </a:rPr>
              <a:t>In Cycle 4 </a:t>
            </a:r>
          </a:p>
          <a:p>
            <a:r>
              <a:rPr lang="en-US" sz="2000" b="1" dirty="0" smtClean="0">
                <a:solidFill>
                  <a:srgbClr val="0000FF"/>
                </a:solidFill>
              </a:rPr>
              <a:t>the PI had to prepare the scheduling blocks</a:t>
            </a:r>
          </a:p>
        </p:txBody>
      </p:sp>
      <p:sp>
        <p:nvSpPr>
          <p:cNvPr id="4" name="TextBox 3"/>
          <p:cNvSpPr txBox="1"/>
          <p:nvPr/>
        </p:nvSpPr>
        <p:spPr>
          <a:xfrm>
            <a:off x="381004" y="395111"/>
            <a:ext cx="8271916" cy="461665"/>
          </a:xfrm>
          <a:prstGeom prst="rect">
            <a:avLst/>
          </a:prstGeom>
          <a:noFill/>
        </p:spPr>
        <p:txBody>
          <a:bodyPr wrap="none" rtlCol="0">
            <a:spAutoFit/>
          </a:bodyPr>
          <a:lstStyle/>
          <a:p>
            <a:r>
              <a:rPr lang="en-US" sz="2400" b="1" dirty="0" smtClean="0"/>
              <a:t>…AND FOR THOSE WHO SUCCEED, ANOTHER NOVELTY AWAITS:</a:t>
            </a:r>
            <a:endParaRPr lang="en-US" sz="2400" b="1" dirty="0"/>
          </a:p>
        </p:txBody>
      </p:sp>
      <p:sp>
        <p:nvSpPr>
          <p:cNvPr id="5" name="TextBox 4"/>
          <p:cNvSpPr txBox="1"/>
          <p:nvPr/>
        </p:nvSpPr>
        <p:spPr>
          <a:xfrm>
            <a:off x="746093" y="3846737"/>
            <a:ext cx="7939192" cy="2862323"/>
          </a:xfrm>
          <a:prstGeom prst="rect">
            <a:avLst/>
          </a:prstGeom>
          <a:noFill/>
        </p:spPr>
        <p:txBody>
          <a:bodyPr wrap="none" rtlCol="0">
            <a:spAutoFit/>
          </a:bodyPr>
          <a:lstStyle/>
          <a:p>
            <a:r>
              <a:rPr lang="en-US" dirty="0" smtClean="0"/>
              <a:t>             PI can make corrections (small) or submit change requests (larger)</a:t>
            </a:r>
          </a:p>
          <a:p>
            <a:r>
              <a:rPr lang="en-US" dirty="0" smtClean="0"/>
              <a:t>             and can always ask for help from Contact Scientist (= us at the ARC)</a:t>
            </a:r>
          </a:p>
          <a:p>
            <a:endParaRPr lang="en-US" dirty="0" smtClean="0"/>
          </a:p>
          <a:p>
            <a:r>
              <a:rPr lang="en-US" dirty="0" smtClean="0"/>
              <a:t>                                                                BUT</a:t>
            </a:r>
          </a:p>
          <a:p>
            <a:endParaRPr lang="en-US" dirty="0" smtClean="0"/>
          </a:p>
          <a:p>
            <a:r>
              <a:rPr lang="en-US" dirty="0" smtClean="0"/>
              <a:t>Outcome of proposal reviews made known late July, and  approval has to </a:t>
            </a:r>
          </a:p>
          <a:p>
            <a:r>
              <a:rPr lang="en-US" dirty="0" smtClean="0"/>
              <a:t>be given by </a:t>
            </a:r>
            <a:r>
              <a:rPr lang="en-US" b="1" dirty="0" smtClean="0">
                <a:solidFill>
                  <a:srgbClr val="FF0000"/>
                </a:solidFill>
              </a:rPr>
              <a:t>7 September</a:t>
            </a:r>
            <a:r>
              <a:rPr lang="en-US" dirty="0" smtClean="0"/>
              <a:t>.  PIs are away and </a:t>
            </a:r>
            <a:r>
              <a:rPr lang="en-US" dirty="0" err="1" smtClean="0"/>
              <a:t>ARCs</a:t>
            </a:r>
            <a:r>
              <a:rPr lang="en-US" dirty="0" smtClean="0"/>
              <a:t> are understaffed during vacation-</a:t>
            </a:r>
          </a:p>
          <a:p>
            <a:r>
              <a:rPr lang="en-US" dirty="0" smtClean="0"/>
              <a:t>and conference season so </a:t>
            </a:r>
            <a:r>
              <a:rPr lang="en-US" b="1" dirty="0" smtClean="0">
                <a:solidFill>
                  <a:srgbClr val="FF0000"/>
                </a:solidFill>
              </a:rPr>
              <a:t>DO NOT WAIT UNTIL THE LAST MOMENT WITH</a:t>
            </a:r>
          </a:p>
          <a:p>
            <a:r>
              <a:rPr lang="en-US" b="1" dirty="0" smtClean="0">
                <a:solidFill>
                  <a:srgbClr val="FF0000"/>
                </a:solidFill>
              </a:rPr>
              <a:t>CHECKING AND APPROVING </a:t>
            </a:r>
            <a:r>
              <a:rPr lang="en-US" b="1" dirty="0" err="1" smtClean="0">
                <a:solidFill>
                  <a:srgbClr val="FF0000"/>
                </a:solidFill>
              </a:rPr>
              <a:t>SGs</a:t>
            </a:r>
            <a:r>
              <a:rPr lang="en-US" b="1" dirty="0" smtClean="0">
                <a:solidFill>
                  <a:srgbClr val="FF0000"/>
                </a:solidFill>
              </a:rPr>
              <a:t> </a:t>
            </a:r>
            <a:r>
              <a:rPr lang="en-US" dirty="0" smtClean="0"/>
              <a:t> just in case problems arise and help is needed.</a:t>
            </a:r>
          </a:p>
          <a:p>
            <a:r>
              <a:rPr lang="en-US" b="1" dirty="0" smtClean="0">
                <a:solidFill>
                  <a:srgbClr val="0000FF"/>
                </a:solidFill>
              </a:rPr>
              <a:t>There will be Phase2 delegation, however (i.e. non-PI submission Phase2).</a:t>
            </a:r>
            <a:endParaRPr lang="en-US" b="1" dirty="0">
              <a:solidFill>
                <a:srgbClr val="0000FF"/>
              </a:solidFill>
            </a:endParaRPr>
          </a:p>
        </p:txBody>
      </p:sp>
      <p:sp>
        <p:nvSpPr>
          <p:cNvPr id="7" name="TextBox 6"/>
          <p:cNvSpPr txBox="1"/>
          <p:nvPr/>
        </p:nvSpPr>
        <p:spPr>
          <a:xfrm>
            <a:off x="326383" y="2122906"/>
            <a:ext cx="8699833" cy="1323439"/>
          </a:xfrm>
          <a:prstGeom prst="rect">
            <a:avLst/>
          </a:prstGeom>
          <a:noFill/>
        </p:spPr>
        <p:txBody>
          <a:bodyPr wrap="square" rtlCol="0">
            <a:spAutoFit/>
          </a:bodyPr>
          <a:lstStyle/>
          <a:p>
            <a:r>
              <a:rPr lang="en-US" sz="2000" b="1" dirty="0" smtClean="0">
                <a:solidFill>
                  <a:srgbClr val="FF0000"/>
                </a:solidFill>
              </a:rPr>
              <a:t>                                                           In Cycle 5</a:t>
            </a:r>
          </a:p>
          <a:p>
            <a:r>
              <a:rPr lang="en-US" sz="2000" b="1" dirty="0" smtClean="0">
                <a:solidFill>
                  <a:srgbClr val="FF0000"/>
                </a:solidFill>
              </a:rPr>
              <a:t>                              the PI only has to approve the Phase2 </a:t>
            </a:r>
            <a:r>
              <a:rPr lang="en-US" sz="2000" b="1" dirty="0" err="1" smtClean="0">
                <a:solidFill>
                  <a:srgbClr val="FF0000"/>
                </a:solidFill>
              </a:rPr>
              <a:t>SGs</a:t>
            </a:r>
            <a:r>
              <a:rPr lang="en-US" sz="2000" b="1" dirty="0" smtClean="0">
                <a:solidFill>
                  <a:srgbClr val="FF0000"/>
                </a:solidFill>
              </a:rPr>
              <a:t> </a:t>
            </a:r>
          </a:p>
          <a:p>
            <a:endParaRPr lang="en-US" sz="2000" b="1" dirty="0" smtClean="0">
              <a:solidFill>
                <a:srgbClr val="FF0000"/>
              </a:solidFill>
            </a:endParaRPr>
          </a:p>
          <a:p>
            <a:r>
              <a:rPr lang="en-US" sz="2000" b="1" dirty="0" smtClean="0">
                <a:solidFill>
                  <a:srgbClr val="FF0000"/>
                </a:solidFill>
              </a:rPr>
              <a:t> </a:t>
            </a:r>
            <a:r>
              <a:rPr lang="en-US" sz="2000" b="1" dirty="0" smtClean="0">
                <a:solidFill>
                  <a:srgbClr val="008000"/>
                </a:solidFill>
              </a:rPr>
              <a:t>JAO will create the </a:t>
            </a:r>
            <a:r>
              <a:rPr lang="en-US" sz="2000" b="1" dirty="0" err="1" smtClean="0">
                <a:solidFill>
                  <a:srgbClr val="008000"/>
                </a:solidFill>
              </a:rPr>
              <a:t>SBs</a:t>
            </a:r>
            <a:r>
              <a:rPr lang="en-US" sz="2000" b="1" dirty="0" smtClean="0">
                <a:solidFill>
                  <a:srgbClr val="008000"/>
                </a:solidFill>
              </a:rPr>
              <a:t> for all accepted proposals centrally and simultaneously</a:t>
            </a:r>
          </a:p>
        </p:txBody>
      </p:sp>
      <p:sp>
        <p:nvSpPr>
          <p:cNvPr id="8" name="TextBox 7"/>
          <p:cNvSpPr txBox="1"/>
          <p:nvPr/>
        </p:nvSpPr>
        <p:spPr>
          <a:xfrm>
            <a:off x="4028344" y="1747776"/>
            <a:ext cx="570814" cy="369332"/>
          </a:xfrm>
          <a:prstGeom prst="rect">
            <a:avLst/>
          </a:prstGeom>
          <a:noFill/>
        </p:spPr>
        <p:txBody>
          <a:bodyPr wrap="none" rtlCol="0">
            <a:spAutoFit/>
          </a:bodyPr>
          <a:lstStyle/>
          <a:p>
            <a:r>
              <a:rPr lang="en-US" dirty="0" smtClean="0"/>
              <a:t>BUT</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2878665" y="98781"/>
            <a:ext cx="2537874" cy="584776"/>
          </a:xfrm>
          <a:prstGeom prst="rect">
            <a:avLst/>
          </a:prstGeom>
          <a:noFill/>
        </p:spPr>
        <p:txBody>
          <a:bodyPr wrap="none" rtlCol="0">
            <a:spAutoFit/>
          </a:bodyPr>
          <a:lstStyle/>
          <a:p>
            <a:r>
              <a:rPr lang="en-US" sz="3200" b="1" dirty="0" smtClean="0"/>
              <a:t>USEFUL LINKS </a:t>
            </a:r>
            <a:endParaRPr lang="en-US" sz="3200" b="1" dirty="0"/>
          </a:p>
        </p:txBody>
      </p:sp>
      <p:sp>
        <p:nvSpPr>
          <p:cNvPr id="6" name="TextBox 5"/>
          <p:cNvSpPr txBox="1"/>
          <p:nvPr/>
        </p:nvSpPr>
        <p:spPr>
          <a:xfrm>
            <a:off x="270416" y="635008"/>
            <a:ext cx="8441731" cy="6186310"/>
          </a:xfrm>
          <a:prstGeom prst="rect">
            <a:avLst/>
          </a:prstGeom>
          <a:noFill/>
        </p:spPr>
        <p:txBody>
          <a:bodyPr wrap="square" rtlCol="0">
            <a:spAutoFit/>
          </a:bodyPr>
          <a:lstStyle/>
          <a:p>
            <a:r>
              <a:rPr lang="en-US" dirty="0" smtClean="0">
                <a:solidFill>
                  <a:srgbClr val="0000FF"/>
                </a:solidFill>
              </a:rPr>
              <a:t>Italian ALMA Regional Centre @ INAF-IRA Bologna: </a:t>
            </a:r>
            <a:r>
              <a:rPr lang="en-US" dirty="0" smtClean="0"/>
              <a:t>http://</a:t>
            </a:r>
            <a:r>
              <a:rPr lang="en-US" dirty="0" err="1" smtClean="0"/>
              <a:t>www.alma.inaf.it</a:t>
            </a:r>
            <a:endParaRPr lang="en-US" dirty="0" smtClean="0">
              <a:solidFill>
                <a:srgbClr val="0000FF"/>
              </a:solidFill>
            </a:endParaRPr>
          </a:p>
          <a:p>
            <a:endParaRPr lang="en-US" dirty="0" smtClean="0"/>
          </a:p>
          <a:p>
            <a:r>
              <a:rPr lang="en-US" dirty="0" smtClean="0">
                <a:solidFill>
                  <a:srgbClr val="0000FF"/>
                </a:solidFill>
              </a:rPr>
              <a:t>Science Portal: </a:t>
            </a:r>
            <a:r>
              <a:rPr lang="en-US" dirty="0" smtClean="0"/>
              <a:t>https://</a:t>
            </a:r>
            <a:r>
              <a:rPr lang="en-US" dirty="0" err="1" smtClean="0"/>
              <a:t>almascience.eso.org</a:t>
            </a:r>
            <a:r>
              <a:rPr lang="en-US" dirty="0" smtClean="0"/>
              <a:t>/</a:t>
            </a:r>
          </a:p>
          <a:p>
            <a:endParaRPr lang="en-US" dirty="0" smtClean="0"/>
          </a:p>
          <a:p>
            <a:r>
              <a:rPr lang="en-US" dirty="0" smtClean="0">
                <a:solidFill>
                  <a:srgbClr val="0000FF"/>
                </a:solidFill>
              </a:rPr>
              <a:t>Proposer’s Guide</a:t>
            </a:r>
          </a:p>
          <a:p>
            <a:r>
              <a:rPr lang="en-US" dirty="0" smtClean="0"/>
              <a:t>https://almascience.eso.org/documents-and-tools/cycle5/alma-proposers-guide</a:t>
            </a:r>
          </a:p>
          <a:p>
            <a:endParaRPr lang="en-US" dirty="0" smtClean="0">
              <a:solidFill>
                <a:srgbClr val="0000FF"/>
              </a:solidFill>
            </a:endParaRPr>
          </a:p>
          <a:p>
            <a:r>
              <a:rPr lang="en-US" dirty="0" smtClean="0">
                <a:solidFill>
                  <a:srgbClr val="0000FF"/>
                </a:solidFill>
              </a:rPr>
              <a:t>ALMA Primer </a:t>
            </a:r>
          </a:p>
          <a:p>
            <a:r>
              <a:rPr lang="en-US" dirty="0" smtClean="0"/>
              <a:t> https://almascience.eso.org/documents-and-tools/cycle5/alma-early-science-primer</a:t>
            </a:r>
          </a:p>
          <a:p>
            <a:r>
              <a:rPr lang="en-US" dirty="0" smtClean="0"/>
              <a:t>      </a:t>
            </a:r>
          </a:p>
          <a:p>
            <a:r>
              <a:rPr lang="en-US" dirty="0" smtClean="0">
                <a:solidFill>
                  <a:srgbClr val="0000FF"/>
                </a:solidFill>
              </a:rPr>
              <a:t>Observing Tool</a:t>
            </a:r>
          </a:p>
          <a:p>
            <a:r>
              <a:rPr lang="en-US" dirty="0" smtClean="0"/>
              <a:t> </a:t>
            </a:r>
            <a:r>
              <a:rPr lang="en-US" dirty="0" err="1" smtClean="0"/>
              <a:t>https://almascience.eso.org/documents-and-tools/proposing/observing-tool/</a:t>
            </a:r>
            <a:endParaRPr lang="en-US" dirty="0" smtClean="0"/>
          </a:p>
          <a:p>
            <a:r>
              <a:rPr lang="en-US" dirty="0" smtClean="0"/>
              <a:t> https://almascience.eso.org/documents-and-tools/cycle5/alma-ot-usermanual       </a:t>
            </a:r>
          </a:p>
          <a:p>
            <a:endParaRPr lang="en-US" dirty="0" smtClean="0">
              <a:solidFill>
                <a:srgbClr val="0000FF"/>
              </a:solidFill>
            </a:endParaRPr>
          </a:p>
          <a:p>
            <a:r>
              <a:rPr lang="en-US" dirty="0" smtClean="0">
                <a:solidFill>
                  <a:srgbClr val="0000FF"/>
                </a:solidFill>
              </a:rPr>
              <a:t>Technical Handbook</a:t>
            </a:r>
          </a:p>
          <a:p>
            <a:r>
              <a:rPr lang="en-US" dirty="0" smtClean="0"/>
              <a:t>https://almascience.eso.org/documents-and-tools/cycle5/alma-technical-handbook</a:t>
            </a:r>
          </a:p>
          <a:p>
            <a:r>
              <a:rPr lang="en-US" dirty="0" smtClean="0"/>
              <a:t>           </a:t>
            </a:r>
          </a:p>
          <a:p>
            <a:r>
              <a:rPr lang="en-US" dirty="0" smtClean="0">
                <a:solidFill>
                  <a:srgbClr val="0000FF"/>
                </a:solidFill>
              </a:rPr>
              <a:t>Knowledgebase/FAQ</a:t>
            </a:r>
          </a:p>
          <a:p>
            <a:r>
              <a:rPr lang="en-US" dirty="0" err="1" smtClean="0"/>
              <a:t>https://help.almascience.org/index.php?/default/Knowledgebase/List</a:t>
            </a:r>
            <a:endParaRPr lang="en-US" dirty="0" smtClean="0">
              <a:solidFill>
                <a:srgbClr val="0000FF"/>
              </a:solidFill>
            </a:endParaRPr>
          </a:p>
          <a:p>
            <a:r>
              <a:rPr lang="en-US" dirty="0" smtClean="0">
                <a:solidFill>
                  <a:srgbClr val="0000FF"/>
                </a:solidFill>
              </a:rPr>
              <a:t>Helpdesk:</a:t>
            </a:r>
            <a:r>
              <a:rPr lang="en-US" dirty="0" smtClean="0"/>
              <a:t> </a:t>
            </a:r>
            <a:r>
              <a:rPr lang="en-US" dirty="0" smtClean="0">
                <a:hlinkClick r:id="rId2"/>
              </a:rPr>
              <a:t>https://help.almascience.org/</a:t>
            </a:r>
            <a:endParaRPr lang="en-US" dirty="0" smtClean="0"/>
          </a:p>
          <a:p>
            <a:endParaRPr lang="en-US" dirty="0" smtClean="0"/>
          </a:p>
          <a:p>
            <a:r>
              <a:rPr lang="en-US" b="1" dirty="0" smtClean="0">
                <a:solidFill>
                  <a:srgbClr val="008000"/>
                </a:solidFill>
              </a:rPr>
              <a:t>                       CHECK THE ARCHIVE BEFORE WRITING THE PROPOSAL</a:t>
            </a:r>
            <a:endParaRPr lang="en-US" b="1" dirty="0">
              <a:solidFill>
                <a:srgbClr val="008000"/>
              </a:solidFill>
            </a:endParaRPr>
          </a:p>
        </p:txBody>
      </p:sp>
      <p:sp>
        <p:nvSpPr>
          <p:cNvPr id="7" name="Footer Placeholder 6"/>
          <p:cNvSpPr>
            <a:spLocks noGrp="1"/>
          </p:cNvSpPr>
          <p:nvPr>
            <p:ph type="ftr" sz="quarter" idx="11"/>
          </p:nvPr>
        </p:nvSpPr>
        <p:spPr>
          <a:xfrm>
            <a:off x="6442365" y="6492900"/>
            <a:ext cx="2895600" cy="365125"/>
          </a:xfrm>
        </p:spPr>
        <p:txBody>
          <a:bodyPr/>
          <a:lstStyle/>
          <a:p>
            <a:r>
              <a:rPr lang="en-US" dirty="0" smtClean="0"/>
              <a:t>Proposal Preparation Day 2017</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primer-tab1.jpg"/>
          <p:cNvPicPr>
            <a:picLocks noChangeAspect="1"/>
          </p:cNvPicPr>
          <p:nvPr/>
        </p:nvPicPr>
        <p:blipFill>
          <a:blip r:embed="rId2"/>
          <a:stretch>
            <a:fillRect/>
          </a:stretch>
        </p:blipFill>
        <p:spPr>
          <a:xfrm>
            <a:off x="920496" y="1514856"/>
            <a:ext cx="7303008" cy="3828288"/>
          </a:xfrm>
          <a:prstGeom prst="rect">
            <a:avLst/>
          </a:prstGeom>
        </p:spPr>
      </p:pic>
      <p:sp>
        <p:nvSpPr>
          <p:cNvPr id="4" name="Footer Placeholder 3"/>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3" name="Picture 2" descr="SciPortal.tiff"/>
          <p:cNvPicPr>
            <a:picLocks noChangeAspect="1"/>
          </p:cNvPicPr>
          <p:nvPr/>
        </p:nvPicPr>
        <p:blipFill>
          <a:blip r:embed="rId3"/>
          <a:stretch>
            <a:fillRect/>
          </a:stretch>
        </p:blipFill>
        <p:spPr>
          <a:xfrm>
            <a:off x="0" y="426239"/>
            <a:ext cx="9144000" cy="6005521"/>
          </a:xfrm>
          <a:prstGeom prst="rect">
            <a:avLst/>
          </a:prstGeom>
        </p:spPr>
      </p:pic>
      <p:sp>
        <p:nvSpPr>
          <p:cNvPr id="4" name="Oval 3"/>
          <p:cNvSpPr/>
          <p:nvPr/>
        </p:nvSpPr>
        <p:spPr>
          <a:xfrm>
            <a:off x="5751691" y="2003780"/>
            <a:ext cx="1230489" cy="620886"/>
          </a:xfrm>
          <a:prstGeom prst="ellipse">
            <a:avLst/>
          </a:prstGeom>
          <a:noFill/>
          <a:ln w="603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493889" y="2624666"/>
            <a:ext cx="1230489" cy="462842"/>
          </a:xfrm>
          <a:prstGeom prst="ellipse">
            <a:avLst/>
          </a:prstGeom>
          <a:noFill/>
          <a:ln w="603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05179" y="3383839"/>
            <a:ext cx="1230489" cy="462842"/>
          </a:xfrm>
          <a:prstGeom prst="ellipse">
            <a:avLst/>
          </a:prstGeom>
          <a:noFill/>
          <a:ln w="603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05179" y="4222047"/>
            <a:ext cx="1230489" cy="462842"/>
          </a:xfrm>
          <a:prstGeom prst="ellipse">
            <a:avLst/>
          </a:prstGeom>
          <a:noFill/>
          <a:ln w="603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4275652" y="31131"/>
            <a:ext cx="3118561" cy="369332"/>
          </a:xfrm>
          <a:prstGeom prst="rect">
            <a:avLst/>
          </a:prstGeom>
          <a:noFill/>
        </p:spPr>
        <p:txBody>
          <a:bodyPr wrap="square" rtlCol="0">
            <a:spAutoFit/>
          </a:bodyPr>
          <a:lstStyle/>
          <a:p>
            <a:r>
              <a:rPr lang="en-US" b="1" dirty="0" smtClean="0">
                <a:solidFill>
                  <a:srgbClr val="0000FF"/>
                </a:solidFill>
              </a:rPr>
              <a:t>https://</a:t>
            </a:r>
            <a:r>
              <a:rPr lang="en-US" b="1" dirty="0" err="1" smtClean="0">
                <a:solidFill>
                  <a:srgbClr val="0000FF"/>
                </a:solidFill>
              </a:rPr>
              <a:t>almascience.eso.org</a:t>
            </a:r>
            <a:r>
              <a:rPr lang="en-US" b="1" dirty="0" smtClean="0">
                <a:solidFill>
                  <a:srgbClr val="0000FF"/>
                </a:solidFill>
              </a:rPr>
              <a:t>/</a:t>
            </a:r>
            <a:endParaRPr lang="en-US" b="1" dirty="0">
              <a:solidFill>
                <a:srgbClr val="0000FF"/>
              </a:solidFill>
            </a:endParaRPr>
          </a:p>
        </p:txBody>
      </p:sp>
      <p:cxnSp>
        <p:nvCxnSpPr>
          <p:cNvPr id="10" name="Elbow Connector 9"/>
          <p:cNvCxnSpPr/>
          <p:nvPr/>
        </p:nvCxnSpPr>
        <p:spPr>
          <a:xfrm rot="16200000" flipH="1">
            <a:off x="3287879" y="188799"/>
            <a:ext cx="914400" cy="462846"/>
          </a:xfrm>
          <a:prstGeom prst="bentConnector3">
            <a:avLst>
              <a:gd name="adj1" fmla="val 50000"/>
            </a:avLst>
          </a:prstGeom>
          <a:ln>
            <a:tailEnd type="arrow"/>
          </a:ln>
          <a:scene3d>
            <a:camera prst="orthographicFront">
              <a:rot lat="0" lon="0" rev="5400000"/>
            </a:camera>
            <a:lightRig rig="threePt" dir="t"/>
          </a:scene3d>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279403" y="5715002"/>
            <a:ext cx="2619021" cy="569031"/>
          </a:xfrm>
          <a:prstGeom prst="rect">
            <a:avLst/>
          </a:prstGeom>
          <a:noFill/>
          <a:ln w="317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08001" y="5799669"/>
            <a:ext cx="2345677" cy="369332"/>
          </a:xfrm>
          <a:prstGeom prst="rect">
            <a:avLst/>
          </a:prstGeom>
          <a:noFill/>
        </p:spPr>
        <p:txBody>
          <a:bodyPr wrap="none" rtlCol="0">
            <a:spAutoFit/>
          </a:bodyPr>
          <a:lstStyle/>
          <a:p>
            <a:r>
              <a:rPr lang="en-US" dirty="0" smtClean="0"/>
              <a:t>+Knowledgebase (FAQ)</a:t>
            </a:r>
            <a:endParaRPr lang="en-US" dirty="0"/>
          </a:p>
        </p:txBody>
      </p:sp>
      <p:cxnSp>
        <p:nvCxnSpPr>
          <p:cNvPr id="14" name="Straight Arrow Connector 13"/>
          <p:cNvCxnSpPr/>
          <p:nvPr/>
        </p:nvCxnSpPr>
        <p:spPr>
          <a:xfrm rot="5400000" flipH="1" flipV="1">
            <a:off x="91723" y="5101168"/>
            <a:ext cx="1030114" cy="1975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1"/>
          </p:nvPr>
        </p:nvSpPr>
        <p:spPr/>
        <p:txBody>
          <a:bodyPr/>
          <a:lstStyle/>
          <a:p>
            <a:r>
              <a:rPr lang="en-US" smtClean="0"/>
              <a:t>Proposal Preparation Day 2017</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Footer Placeholder 12"/>
          <p:cNvSpPr>
            <a:spLocks noGrp="1"/>
          </p:cNvSpPr>
          <p:nvPr>
            <p:ph type="ftr" sz="quarter" idx="11"/>
          </p:nvPr>
        </p:nvSpPr>
        <p:spPr/>
        <p:txBody>
          <a:bodyPr/>
          <a:lstStyle/>
          <a:p>
            <a:r>
              <a:rPr lang="en-US" smtClean="0"/>
              <a:t>Proposal Preparation Day 2017</a:t>
            </a:r>
            <a:endParaRPr lang="en-US"/>
          </a:p>
        </p:txBody>
      </p:sp>
      <p:pic>
        <p:nvPicPr>
          <p:cNvPr id="15" name="Picture 14" descr="SciencePortal-270317.png"/>
          <p:cNvPicPr>
            <a:picLocks noChangeAspect="1"/>
          </p:cNvPicPr>
          <p:nvPr/>
        </p:nvPicPr>
        <p:blipFill>
          <a:blip r:embed="rId3"/>
          <a:stretch>
            <a:fillRect/>
          </a:stretch>
        </p:blipFill>
        <p:spPr>
          <a:xfrm>
            <a:off x="279403" y="400463"/>
            <a:ext cx="8152691" cy="6522153"/>
          </a:xfrm>
          <a:prstGeom prst="rect">
            <a:avLst/>
          </a:prstGeom>
        </p:spPr>
      </p:pic>
      <p:sp>
        <p:nvSpPr>
          <p:cNvPr id="11" name="Rectangle 10"/>
          <p:cNvSpPr/>
          <p:nvPr/>
        </p:nvSpPr>
        <p:spPr>
          <a:xfrm>
            <a:off x="5429958" y="4115858"/>
            <a:ext cx="2619021" cy="569031"/>
          </a:xfrm>
          <a:prstGeom prst="rect">
            <a:avLst/>
          </a:prstGeom>
          <a:noFill/>
          <a:ln w="317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rot="16200000" flipV="1">
            <a:off x="4368273" y="3054174"/>
            <a:ext cx="1575860" cy="5475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344326" y="31131"/>
            <a:ext cx="3118561" cy="369332"/>
          </a:xfrm>
          <a:prstGeom prst="rect">
            <a:avLst/>
          </a:prstGeom>
          <a:noFill/>
        </p:spPr>
        <p:txBody>
          <a:bodyPr wrap="square" rtlCol="0">
            <a:spAutoFit/>
          </a:bodyPr>
          <a:lstStyle/>
          <a:p>
            <a:r>
              <a:rPr lang="en-US" b="1" dirty="0" smtClean="0">
                <a:solidFill>
                  <a:srgbClr val="0000FF"/>
                </a:solidFill>
              </a:rPr>
              <a:t>https://</a:t>
            </a:r>
            <a:r>
              <a:rPr lang="en-US" b="1" dirty="0" err="1" smtClean="0">
                <a:solidFill>
                  <a:srgbClr val="0000FF"/>
                </a:solidFill>
              </a:rPr>
              <a:t>almascience.eso.org</a:t>
            </a:r>
            <a:r>
              <a:rPr lang="en-US" b="1" dirty="0" smtClean="0">
                <a:solidFill>
                  <a:srgbClr val="0000FF"/>
                </a:solidFill>
              </a:rPr>
              <a:t>/</a:t>
            </a:r>
            <a:endParaRPr lang="en-US" b="1" dirty="0">
              <a:solidFill>
                <a:srgbClr val="0000FF"/>
              </a:solidFill>
            </a:endParaRPr>
          </a:p>
        </p:txBody>
      </p:sp>
      <p:sp>
        <p:nvSpPr>
          <p:cNvPr id="12" name="TextBox 11"/>
          <p:cNvSpPr txBox="1"/>
          <p:nvPr/>
        </p:nvSpPr>
        <p:spPr>
          <a:xfrm>
            <a:off x="5542846" y="4216780"/>
            <a:ext cx="2345677" cy="369332"/>
          </a:xfrm>
          <a:prstGeom prst="rect">
            <a:avLst/>
          </a:prstGeom>
          <a:noFill/>
        </p:spPr>
        <p:txBody>
          <a:bodyPr wrap="none" rtlCol="0">
            <a:spAutoFit/>
          </a:bodyPr>
          <a:lstStyle/>
          <a:p>
            <a:r>
              <a:rPr lang="en-US" dirty="0" smtClean="0"/>
              <a:t>+Knowledgebase (FAQ)</a:t>
            </a:r>
            <a:endParaRPr lang="en-US" dirty="0"/>
          </a:p>
        </p:txBody>
      </p:sp>
      <p:cxnSp>
        <p:nvCxnSpPr>
          <p:cNvPr id="18" name="Elbow Connector 17"/>
          <p:cNvCxnSpPr>
            <a:endCxn id="8" idx="1"/>
          </p:cNvCxnSpPr>
          <p:nvPr/>
        </p:nvCxnSpPr>
        <p:spPr>
          <a:xfrm flipV="1">
            <a:off x="2159001" y="215797"/>
            <a:ext cx="1185325" cy="83971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Oval 22"/>
          <p:cNvSpPr/>
          <p:nvPr/>
        </p:nvSpPr>
        <p:spPr>
          <a:xfrm>
            <a:off x="7696204" y="1890890"/>
            <a:ext cx="914400" cy="457200"/>
          </a:xfrm>
          <a:prstGeom prst="ellipse">
            <a:avLst/>
          </a:prstGeom>
          <a:noFill/>
          <a:ln w="349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3869270" y="2159002"/>
            <a:ext cx="813816" cy="411480"/>
          </a:xfrm>
          <a:prstGeom prst="ellipse">
            <a:avLst/>
          </a:prstGeom>
          <a:noFill/>
          <a:ln w="349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3499563" y="2212642"/>
            <a:ext cx="453600" cy="324000"/>
          </a:xfrm>
          <a:prstGeom prst="ellipse">
            <a:avLst/>
          </a:prstGeom>
          <a:noFill/>
          <a:ln w="349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Main-ACA-hires.jpg"/>
          <p:cNvPicPr>
            <a:picLocks noChangeAspect="1"/>
          </p:cNvPicPr>
          <p:nvPr/>
        </p:nvPicPr>
        <p:blipFill>
          <a:blip r:embed="rId3"/>
          <a:stretch>
            <a:fillRect/>
          </a:stretch>
        </p:blipFill>
        <p:spPr>
          <a:xfrm>
            <a:off x="0" y="381"/>
            <a:ext cx="9144000" cy="6857238"/>
          </a:xfrm>
          <a:prstGeom prst="rect">
            <a:avLst/>
          </a:prstGeom>
        </p:spPr>
      </p:pic>
      <p:sp>
        <p:nvSpPr>
          <p:cNvPr id="5" name="TextBox 4"/>
          <p:cNvSpPr txBox="1"/>
          <p:nvPr/>
        </p:nvSpPr>
        <p:spPr>
          <a:xfrm>
            <a:off x="1114778" y="1721556"/>
            <a:ext cx="1282360" cy="646331"/>
          </a:xfrm>
          <a:prstGeom prst="rect">
            <a:avLst/>
          </a:prstGeom>
          <a:noFill/>
        </p:spPr>
        <p:txBody>
          <a:bodyPr wrap="none" rtlCol="0">
            <a:spAutoFit/>
          </a:bodyPr>
          <a:lstStyle/>
          <a:p>
            <a:r>
              <a:rPr lang="en-US" dirty="0" smtClean="0">
                <a:solidFill>
                  <a:schemeClr val="bg1"/>
                </a:solidFill>
              </a:rPr>
              <a:t>Total Power</a:t>
            </a:r>
          </a:p>
          <a:p>
            <a:r>
              <a:rPr lang="en-US" dirty="0" smtClean="0">
                <a:solidFill>
                  <a:schemeClr val="bg1"/>
                </a:solidFill>
              </a:rPr>
              <a:t>antennas</a:t>
            </a:r>
            <a:endParaRPr lang="en-US" dirty="0">
              <a:solidFill>
                <a:schemeClr val="bg1"/>
              </a:solidFill>
            </a:endParaRPr>
          </a:p>
        </p:txBody>
      </p:sp>
      <p:cxnSp>
        <p:nvCxnSpPr>
          <p:cNvPr id="7" name="Straight Arrow Connector 6"/>
          <p:cNvCxnSpPr/>
          <p:nvPr/>
        </p:nvCxnSpPr>
        <p:spPr>
          <a:xfrm rot="5400000">
            <a:off x="675944" y="2806721"/>
            <a:ext cx="1089335" cy="211666"/>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rot="16200000" flipH="1">
            <a:off x="536241" y="3434667"/>
            <a:ext cx="2305716" cy="279399"/>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6200000" flipH="1">
            <a:off x="1512730" y="2720646"/>
            <a:ext cx="869204" cy="237066"/>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16200000" flipH="1">
            <a:off x="1621387" y="2849055"/>
            <a:ext cx="1913424" cy="1024469"/>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924778" y="1157111"/>
            <a:ext cx="1203462" cy="369332"/>
          </a:xfrm>
          <a:prstGeom prst="rect">
            <a:avLst/>
          </a:prstGeom>
          <a:noFill/>
        </p:spPr>
        <p:txBody>
          <a:bodyPr wrap="none" rtlCol="0">
            <a:spAutoFit/>
          </a:bodyPr>
          <a:lstStyle/>
          <a:p>
            <a:r>
              <a:rPr lang="en-US" dirty="0" smtClean="0">
                <a:solidFill>
                  <a:srgbClr val="FFFFFF"/>
                </a:solidFill>
              </a:rPr>
              <a:t>12-m </a:t>
            </a:r>
            <a:r>
              <a:rPr lang="en-US" dirty="0" smtClean="0">
                <a:solidFill>
                  <a:schemeClr val="bg1"/>
                </a:solidFill>
              </a:rPr>
              <a:t>array</a:t>
            </a:r>
            <a:endParaRPr lang="en-US" dirty="0">
              <a:solidFill>
                <a:schemeClr val="bg1"/>
              </a:solidFill>
            </a:endParaRPr>
          </a:p>
        </p:txBody>
      </p:sp>
      <p:sp>
        <p:nvSpPr>
          <p:cNvPr id="11" name="Footer Placeholder 10"/>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atmos-transm.png"/>
          <p:cNvPicPr>
            <a:picLocks noChangeAspect="1"/>
          </p:cNvPicPr>
          <p:nvPr/>
        </p:nvPicPr>
        <p:blipFill>
          <a:blip r:embed="rId3"/>
          <a:stretch>
            <a:fillRect/>
          </a:stretch>
        </p:blipFill>
        <p:spPr>
          <a:xfrm>
            <a:off x="931334" y="1455167"/>
            <a:ext cx="6860794" cy="4919371"/>
          </a:xfrm>
          <a:prstGeom prst="rect">
            <a:avLst/>
          </a:prstGeom>
        </p:spPr>
      </p:pic>
      <p:cxnSp>
        <p:nvCxnSpPr>
          <p:cNvPr id="5" name="Straight Arrow Connector 4"/>
          <p:cNvCxnSpPr/>
          <p:nvPr/>
        </p:nvCxnSpPr>
        <p:spPr>
          <a:xfrm>
            <a:off x="1608666" y="1298215"/>
            <a:ext cx="3527778"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314223" y="832557"/>
            <a:ext cx="2403222" cy="369332"/>
          </a:xfrm>
          <a:prstGeom prst="rect">
            <a:avLst/>
          </a:prstGeom>
          <a:noFill/>
        </p:spPr>
        <p:txBody>
          <a:bodyPr wrap="none" rtlCol="0">
            <a:spAutoFit/>
          </a:bodyPr>
          <a:lstStyle/>
          <a:p>
            <a:r>
              <a:rPr lang="en-US" dirty="0" smtClean="0"/>
              <a:t>ALMA Frequency Bands</a:t>
            </a:r>
            <a:endParaRPr lang="en-US" dirty="0"/>
          </a:p>
        </p:txBody>
      </p:sp>
      <p:sp>
        <p:nvSpPr>
          <p:cNvPr id="9" name="TextBox 8"/>
          <p:cNvSpPr txBox="1"/>
          <p:nvPr/>
        </p:nvSpPr>
        <p:spPr>
          <a:xfrm>
            <a:off x="1763894" y="141114"/>
            <a:ext cx="5422879" cy="584776"/>
          </a:xfrm>
          <a:prstGeom prst="rect">
            <a:avLst/>
          </a:prstGeom>
          <a:noFill/>
        </p:spPr>
        <p:txBody>
          <a:bodyPr wrap="none" rtlCol="0">
            <a:spAutoFit/>
          </a:bodyPr>
          <a:lstStyle/>
          <a:p>
            <a:r>
              <a:rPr lang="en-US" sz="3200" b="1" dirty="0" smtClean="0"/>
              <a:t>ATMOSPHERIC TRANSMISSION</a:t>
            </a:r>
            <a:endParaRPr lang="en-US" sz="3200" b="1" dirty="0"/>
          </a:p>
        </p:txBody>
      </p:sp>
      <p:sp>
        <p:nvSpPr>
          <p:cNvPr id="7" name="Footer Placeholder 6"/>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full-alma.jpg"/>
          <p:cNvPicPr>
            <a:picLocks noChangeAspect="1"/>
          </p:cNvPicPr>
          <p:nvPr/>
        </p:nvPicPr>
        <p:blipFill>
          <a:blip r:embed="rId3"/>
          <a:stretch>
            <a:fillRect/>
          </a:stretch>
        </p:blipFill>
        <p:spPr>
          <a:xfrm>
            <a:off x="917448" y="446364"/>
            <a:ext cx="7309104" cy="3340608"/>
          </a:xfrm>
          <a:prstGeom prst="rect">
            <a:avLst/>
          </a:prstGeom>
        </p:spPr>
      </p:pic>
      <p:sp>
        <p:nvSpPr>
          <p:cNvPr id="4" name="TextBox 3"/>
          <p:cNvSpPr txBox="1"/>
          <p:nvPr/>
        </p:nvSpPr>
        <p:spPr>
          <a:xfrm>
            <a:off x="1100667" y="4459111"/>
            <a:ext cx="5581050" cy="923330"/>
          </a:xfrm>
          <a:prstGeom prst="rect">
            <a:avLst/>
          </a:prstGeom>
          <a:noFill/>
        </p:spPr>
        <p:txBody>
          <a:bodyPr wrap="none" rtlCol="0">
            <a:spAutoFit/>
          </a:bodyPr>
          <a:lstStyle/>
          <a:p>
            <a:r>
              <a:rPr lang="en-US" dirty="0" smtClean="0"/>
              <a:t>Been ramping up to this since Cycle 0.</a:t>
            </a:r>
            <a:endParaRPr lang="en-US" dirty="0" smtClean="0"/>
          </a:p>
          <a:p>
            <a:r>
              <a:rPr lang="en-US" dirty="0" smtClean="0"/>
              <a:t>… </a:t>
            </a:r>
            <a:r>
              <a:rPr lang="en-US" dirty="0" smtClean="0"/>
              <a:t>expected by Cycle 5 (=now! Still not there yet though…)  </a:t>
            </a:r>
            <a:endParaRPr lang="en-US" dirty="0" smtClean="0"/>
          </a:p>
          <a:p>
            <a:r>
              <a:rPr lang="en-US" dirty="0" smtClean="0"/>
              <a:t>but before Cycle 7.</a:t>
            </a:r>
            <a:endParaRPr lang="en-US" dirty="0"/>
          </a:p>
        </p:txBody>
      </p:sp>
      <p:sp>
        <p:nvSpPr>
          <p:cNvPr id="5" name="Footer Placeholder 4"/>
          <p:cNvSpPr>
            <a:spLocks noGrp="1"/>
          </p:cNvSpPr>
          <p:nvPr>
            <p:ph type="ftr" sz="quarter" idx="11"/>
          </p:nvPr>
        </p:nvSpPr>
        <p:spPr/>
        <p:txBody>
          <a:bodyPr/>
          <a:lstStyle/>
          <a:p>
            <a:r>
              <a:rPr lang="en-US" smtClean="0"/>
              <a:t>Proposal Preparation Day 2017</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2886</TotalTime>
  <Words>4946</Words>
  <Application>Microsoft Macintosh PowerPoint</Application>
  <PresentationFormat>On-screen Show (4:3)</PresentationFormat>
  <Paragraphs>577</Paragraphs>
  <Slides>45</Slides>
  <Notes>22</Notes>
  <HiddenSlides>13</HiddenSlides>
  <MMClips>0</MMClips>
  <ScaleCrop>false</ScaleCrop>
  <HeadingPairs>
    <vt:vector size="4" baseType="variant">
      <vt:variant>
        <vt:lpstr>Design Template</vt:lpstr>
      </vt:variant>
      <vt:variant>
        <vt:i4>1</vt:i4>
      </vt:variant>
      <vt:variant>
        <vt:lpstr>Slide Titles</vt:lpstr>
      </vt:variant>
      <vt:variant>
        <vt:i4>45</vt:i4>
      </vt:variant>
    </vt:vector>
  </HeadingPairs>
  <TitlesOfParts>
    <vt:vector size="4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vector>
  </TitlesOfParts>
  <Company>INAF-Istituto di Radioastronomia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 Brand</dc:creator>
  <cp:lastModifiedBy>Jan Brand</cp:lastModifiedBy>
  <cp:revision>51</cp:revision>
  <cp:lastPrinted>2017-04-04T15:19:08Z</cp:lastPrinted>
  <dcterms:created xsi:type="dcterms:W3CDTF">2017-04-04T15:15:22Z</dcterms:created>
  <dcterms:modified xsi:type="dcterms:W3CDTF">2017-04-04T15:19:18Z</dcterms:modified>
</cp:coreProperties>
</file>